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96"/>
  </p:notesMasterIdLst>
  <p:handoutMasterIdLst>
    <p:handoutMasterId r:id="rId97"/>
  </p:handoutMasterIdLst>
  <p:sldIdLst>
    <p:sldId id="256" r:id="rId5"/>
    <p:sldId id="303" r:id="rId6"/>
    <p:sldId id="305" r:id="rId7"/>
    <p:sldId id="304" r:id="rId8"/>
    <p:sldId id="306" r:id="rId9"/>
    <p:sldId id="308" r:id="rId10"/>
    <p:sldId id="307" r:id="rId11"/>
    <p:sldId id="309" r:id="rId12"/>
    <p:sldId id="310" r:id="rId13"/>
    <p:sldId id="311" r:id="rId14"/>
    <p:sldId id="313" r:id="rId15"/>
    <p:sldId id="312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3" r:id="rId24"/>
    <p:sldId id="321" r:id="rId25"/>
    <p:sldId id="324" r:id="rId26"/>
    <p:sldId id="325" r:id="rId27"/>
    <p:sldId id="322" r:id="rId28"/>
    <p:sldId id="326" r:id="rId29"/>
    <p:sldId id="327" r:id="rId30"/>
    <p:sldId id="333" r:id="rId31"/>
    <p:sldId id="331" r:id="rId32"/>
    <p:sldId id="330" r:id="rId33"/>
    <p:sldId id="332" r:id="rId34"/>
    <p:sldId id="334" r:id="rId35"/>
    <p:sldId id="362" r:id="rId36"/>
    <p:sldId id="380" r:id="rId37"/>
    <p:sldId id="381" r:id="rId38"/>
    <p:sldId id="382" r:id="rId39"/>
    <p:sldId id="383" r:id="rId40"/>
    <p:sldId id="354" r:id="rId41"/>
    <p:sldId id="384" r:id="rId42"/>
    <p:sldId id="385" r:id="rId43"/>
    <p:sldId id="386" r:id="rId44"/>
    <p:sldId id="371" r:id="rId45"/>
    <p:sldId id="366" r:id="rId46"/>
    <p:sldId id="367" r:id="rId47"/>
    <p:sldId id="368" r:id="rId48"/>
    <p:sldId id="369" r:id="rId49"/>
    <p:sldId id="335" r:id="rId50"/>
    <p:sldId id="343" r:id="rId51"/>
    <p:sldId id="344" r:id="rId52"/>
    <p:sldId id="338" r:id="rId53"/>
    <p:sldId id="339" r:id="rId54"/>
    <p:sldId id="345" r:id="rId55"/>
    <p:sldId id="346" r:id="rId56"/>
    <p:sldId id="348" r:id="rId57"/>
    <p:sldId id="341" r:id="rId58"/>
    <p:sldId id="349" r:id="rId59"/>
    <p:sldId id="350" r:id="rId60"/>
    <p:sldId id="355" r:id="rId61"/>
    <p:sldId id="340" r:id="rId62"/>
    <p:sldId id="351" r:id="rId63"/>
    <p:sldId id="352" r:id="rId64"/>
    <p:sldId id="347" r:id="rId65"/>
    <p:sldId id="353" r:id="rId66"/>
    <p:sldId id="356" r:id="rId67"/>
    <p:sldId id="370" r:id="rId68"/>
    <p:sldId id="342" r:id="rId69"/>
    <p:sldId id="387" r:id="rId70"/>
    <p:sldId id="375" r:id="rId71"/>
    <p:sldId id="376" r:id="rId72"/>
    <p:sldId id="377" r:id="rId73"/>
    <p:sldId id="378" r:id="rId74"/>
    <p:sldId id="379" r:id="rId75"/>
    <p:sldId id="388" r:id="rId76"/>
    <p:sldId id="372" r:id="rId77"/>
    <p:sldId id="373" r:id="rId78"/>
    <p:sldId id="374" r:id="rId79"/>
    <p:sldId id="389" r:id="rId80"/>
    <p:sldId id="390" r:id="rId81"/>
    <p:sldId id="391" r:id="rId82"/>
    <p:sldId id="359" r:id="rId83"/>
    <p:sldId id="360" r:id="rId84"/>
    <p:sldId id="361" r:id="rId85"/>
    <p:sldId id="392" r:id="rId86"/>
    <p:sldId id="363" r:id="rId87"/>
    <p:sldId id="365" r:id="rId88"/>
    <p:sldId id="364" r:id="rId89"/>
    <p:sldId id="393" r:id="rId90"/>
    <p:sldId id="394" r:id="rId91"/>
    <p:sldId id="395" r:id="rId92"/>
    <p:sldId id="396" r:id="rId93"/>
    <p:sldId id="336" r:id="rId94"/>
    <p:sldId id="329" r:id="rId95"/>
  </p:sldIdLst>
  <p:sldSz cx="12188825" cy="6858000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howGuides="1">
      <p:cViewPr varScale="1">
        <p:scale>
          <a:sx n="82" d="100"/>
          <a:sy n="82" d="100"/>
        </p:scale>
        <p:origin x="720" y="7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74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presProps" Target="presProps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8484CA07-C5E7-423F-8A89-CDEFB98BBBBD}" type="datetime1">
              <a:rPr lang="ru-RU" smtClean="0">
                <a:solidFill>
                  <a:schemeClr val="tx2"/>
                </a:solidFill>
              </a:rPr>
              <a:pPr algn="r" rtl="0"/>
              <a:t>15.10.2023</a:t>
            </a:fld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ru-RU" smtClean="0">
                <a:solidFill>
                  <a:schemeClr val="tx2"/>
                </a:solidFill>
              </a:rPr>
              <a:pPr algn="r" rtl="0"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398E138F-070A-4ABE-8680-EE3B75046655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40EAA6FA-49D8-40F0-9874-72AAFBF9C152}" type="datetime1">
              <a:rPr lang="ru-RU" smtClean="0"/>
              <a:pPr/>
              <a:t>15.10.2023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puppet.com/" TargetMode="External"/><Relationship Id="rId13" Type="http://schemas.openxmlformats.org/officeDocument/2006/relationships/hyperlink" Target="https://github.com/pulumi/pulumi" TargetMode="External"/><Relationship Id="rId3" Type="http://schemas.openxmlformats.org/officeDocument/2006/relationships/hyperlink" Target="https://github.com/hashicorp/terraform" TargetMode="External"/><Relationship Id="rId7" Type="http://schemas.openxmlformats.org/officeDocument/2006/relationships/hyperlink" Target="https://github.com/chef/chef" TargetMode="External"/><Relationship Id="rId12" Type="http://schemas.openxmlformats.org/officeDocument/2006/relationships/hyperlink" Target="https://www.pulumi.com/" TargetMode="External"/><Relationship Id="rId2" Type="http://schemas.openxmlformats.org/officeDocument/2006/relationships/hyperlink" Target="https://www.terraform.io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hef.io/products/chef-infra" TargetMode="External"/><Relationship Id="rId11" Type="http://schemas.openxmlformats.org/officeDocument/2006/relationships/hyperlink" Target="https://github.com/saltstack/salt" TargetMode="External"/><Relationship Id="rId5" Type="http://schemas.openxmlformats.org/officeDocument/2006/relationships/hyperlink" Target="https://github.com/ansible/ansible" TargetMode="External"/><Relationship Id="rId10" Type="http://schemas.openxmlformats.org/officeDocument/2006/relationships/hyperlink" Target="https://repo.saltproject.io/" TargetMode="External"/><Relationship Id="rId4" Type="http://schemas.openxmlformats.org/officeDocument/2006/relationships/hyperlink" Target="https://www.ansible.com/" TargetMode="External"/><Relationship Id="rId9" Type="http://schemas.openxmlformats.org/officeDocument/2006/relationships/hyperlink" Target="https://github.com/puppetlabs/puppet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openstack.org/developer/nova/" TargetMode="External"/><Relationship Id="rId2" Type="http://schemas.openxmlformats.org/officeDocument/2006/relationships/hyperlink" Target="https://www.digitalocean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abbix.com/" TargetMode="External"/><Relationship Id="rId5" Type="http://schemas.openxmlformats.org/officeDocument/2006/relationships/hyperlink" Target="http://www.vagrantup.com/" TargetMode="External"/><Relationship Id="rId4" Type="http://schemas.openxmlformats.org/officeDocument/2006/relationships/hyperlink" Target="https://www.openshift.com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s://hashicorp-releases.yandexcloud.net/terrafor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hyperlink" Target="https://cloud.yandex.ru/docs/iam/concepts/authorization/oauth-token" TargetMode="Externa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ansible.com/" TargetMode="External"/><Relationship Id="rId3" Type="http://schemas.openxmlformats.org/officeDocument/2006/relationships/hyperlink" Target="https://habr.com/ru/company/southbridge/blog/691876/" TargetMode="External"/><Relationship Id="rId7" Type="http://schemas.openxmlformats.org/officeDocument/2006/relationships/hyperlink" Target="https://ansible-for-network-engineers.readthedocs.io/_/downloads/ru/latest/pdf/" TargetMode="External"/><Relationship Id="rId2" Type="http://schemas.openxmlformats.org/officeDocument/2006/relationships/hyperlink" Target="https://losst.ru/kopirovanie-fajlov-sc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abr.com/ru/company/otus/blog/574278/" TargetMode="External"/><Relationship Id="rId5" Type="http://schemas.openxmlformats.org/officeDocument/2006/relationships/hyperlink" Target="https://habr.com/ru/post/305400/" TargetMode="External"/><Relationship Id="rId4" Type="http://schemas.openxmlformats.org/officeDocument/2006/relationships/hyperlink" Target="https://habr.com/ru/company/tinkoff/blog/532546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sz="4799" dirty="0">
                <a:ea typeface="DejaVu Sans"/>
                <a:cs typeface="DejaVu Sans"/>
              </a:rPr>
              <a:t>Конфигурационное управление ИТ-инфраструктурой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4870277" y="5085184"/>
            <a:ext cx="4896544" cy="1655330"/>
          </a:xfrm>
        </p:spPr>
        <p:txBody>
          <a:bodyPr/>
          <a:lstStyle/>
          <a:p>
            <a:pPr>
              <a:defRPr/>
            </a:pPr>
            <a:r>
              <a:rPr lang="ru-RU" dirty="0">
                <a:ea typeface="DejaVu Sans"/>
                <a:cs typeface="DejaVu Sans"/>
              </a:rPr>
              <a:t>Балашов Антон</a:t>
            </a:r>
            <a:endParaRPr dirty="0">
              <a:ea typeface="DejaVu Sans"/>
              <a:cs typeface="DejaVu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7513F4-4839-96AC-C346-152021F0F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Архитектура прикладных решений (</a:t>
            </a:r>
            <a:r>
              <a:rPr lang="en-US" dirty="0"/>
              <a:t>ESA - Enterprise Solution Architecture)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47D894-952E-BC15-F306-B0404A67C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628800"/>
            <a:ext cx="10157354" cy="48245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Классификация информационных систем в соответствии с их архитектурными стилями выделяет пять основных групп информационных систем: </a:t>
            </a:r>
          </a:p>
          <a:p>
            <a:r>
              <a:rPr lang="ru-RU" dirty="0"/>
              <a:t> Приложения обслуживающие большое количество транзакций (</a:t>
            </a:r>
            <a:r>
              <a:rPr lang="ru-RU" b="1" dirty="0" err="1"/>
              <a:t>Transaction</a:t>
            </a:r>
            <a:r>
              <a:rPr lang="ru-RU" b="1" dirty="0"/>
              <a:t> Processing</a:t>
            </a:r>
            <a:r>
              <a:rPr lang="ru-RU" dirty="0"/>
              <a:t>) - </a:t>
            </a:r>
            <a:r>
              <a:rPr lang="ru-RU" dirty="0" err="1"/>
              <a:t>биллинговые</a:t>
            </a:r>
            <a:r>
              <a:rPr lang="ru-RU" dirty="0"/>
              <a:t>, банковские системы. </a:t>
            </a:r>
          </a:p>
          <a:p>
            <a:r>
              <a:rPr lang="ru-RU" dirty="0"/>
              <a:t> Операции в реальном времени (</a:t>
            </a:r>
            <a:r>
              <a:rPr lang="ru-RU" b="1" dirty="0"/>
              <a:t>Real-Time </a:t>
            </a:r>
            <a:r>
              <a:rPr lang="ru-RU" b="1" dirty="0" err="1"/>
              <a:t>operations</a:t>
            </a:r>
            <a:r>
              <a:rPr lang="ru-RU" dirty="0"/>
              <a:t>) –системы, обеспечивающие бизнес процессы, требующие непрерывный мониторинг и информационное обеспечение, например,  обеспечение транспортных операций в аэропорту. </a:t>
            </a:r>
          </a:p>
          <a:p>
            <a:r>
              <a:rPr lang="ru-RU" dirty="0"/>
              <a:t> Аналитические приложения, бизнес-аналитика, поддержка принятия решений (</a:t>
            </a:r>
            <a:r>
              <a:rPr lang="ru-RU" b="1" dirty="0" err="1"/>
              <a:t>Analytical</a:t>
            </a:r>
            <a:r>
              <a:rPr lang="ru-RU" b="1" dirty="0"/>
              <a:t> </a:t>
            </a:r>
            <a:r>
              <a:rPr lang="ru-RU" b="1" dirty="0" err="1"/>
              <a:t>and</a:t>
            </a:r>
            <a:r>
              <a:rPr lang="ru-RU" b="1" dirty="0"/>
              <a:t> Business Intelligence</a:t>
            </a:r>
            <a:r>
              <a:rPr lang="ru-RU" dirty="0"/>
              <a:t>) - управление знаниями, сбор и анализ больших массивов данных. </a:t>
            </a:r>
          </a:p>
          <a:p>
            <a:r>
              <a:rPr lang="ru-RU" dirty="0"/>
              <a:t> Приложения поддержки совместной работы (</a:t>
            </a:r>
            <a:r>
              <a:rPr lang="ru-RU" b="1" dirty="0" err="1"/>
              <a:t>Collaborative</a:t>
            </a:r>
            <a:r>
              <a:rPr lang="ru-RU" dirty="0"/>
              <a:t>) - средства взаимодействия пользователей внутри компаниями. </a:t>
            </a:r>
          </a:p>
          <a:p>
            <a:r>
              <a:rPr lang="ru-RU" dirty="0"/>
              <a:t> Корпоративные и обслуживающие приложения (</a:t>
            </a:r>
            <a:r>
              <a:rPr lang="ru-RU" b="1" dirty="0"/>
              <a:t>Utility</a:t>
            </a:r>
            <a:r>
              <a:rPr lang="ru-RU" dirty="0"/>
              <a:t>) –стандартные приложения, обеспечивающие функционирование основных бизнес-процессов компании: управление взаимоотношения с клиентами (CRM), управление ресурсами предприятия (ERP).</a:t>
            </a:r>
          </a:p>
        </p:txBody>
      </p:sp>
    </p:spTree>
    <p:extLst>
      <p:ext uri="{BB962C8B-B14F-4D97-AF65-F5344CB8AC3E}">
        <p14:creationId xmlns:p14="http://schemas.microsoft.com/office/powerpoint/2010/main" val="17947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7513F4-4839-96AC-C346-152021F0F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Архитектура прикладных решений (</a:t>
            </a:r>
            <a:r>
              <a:rPr lang="en-US" dirty="0"/>
              <a:t>ESA - Enterprise Solution Architecture)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47D894-952E-BC15-F306-B0404A67C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73200"/>
            <a:ext cx="10157354" cy="5308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/>
              <a:t>В соответствии с представленными выше критериями все ИС на предприятии можно разделить на следующие уровни критичности: </a:t>
            </a:r>
          </a:p>
          <a:p>
            <a:pPr marL="0" indent="0">
              <a:buNone/>
            </a:pPr>
            <a:r>
              <a:rPr lang="ru-RU" sz="1600" b="1" dirty="0"/>
              <a:t>Level 1. </a:t>
            </a:r>
            <a:r>
              <a:rPr lang="ru-RU" sz="1600" b="1" dirty="0" err="1"/>
              <a:t>Mission-Critical</a:t>
            </a:r>
            <a:r>
              <a:rPr lang="ru-RU" sz="1600" dirty="0"/>
              <a:t>. Системы непрерывного действия для решения особо важных (критичных) задач. Сбой систем подобного уровня выводит из строя, парализует работу всего комплекса информационных систем или оказывает существенное влияние на функционирование компании. </a:t>
            </a:r>
            <a:endParaRPr lang="en-US" sz="1600" dirty="0"/>
          </a:p>
          <a:p>
            <a:pPr marL="0" indent="0">
              <a:buNone/>
            </a:pPr>
            <a:r>
              <a:rPr lang="ru-RU" sz="1600" b="1" dirty="0"/>
              <a:t>Level 2. Business-</a:t>
            </a:r>
            <a:r>
              <a:rPr lang="ru-RU" sz="1600" b="1" dirty="0" err="1"/>
              <a:t>Critical</a:t>
            </a:r>
            <a:r>
              <a:rPr lang="ru-RU" sz="1600" dirty="0"/>
              <a:t>. Системы, критичные для бизнеса. Системы, обеспечивающие эффективное выполнение бизнес-процессов компании, но при этом не оказывающие прямого воздействия на них. Предприятие может функционировать без информационных систем этого уровня (т.к. подобные операции могут быть выполнены вручную), но, в случае их остановки, будет нести существенные финансовые потери. </a:t>
            </a:r>
            <a:endParaRPr lang="en-US" sz="1600" dirty="0"/>
          </a:p>
          <a:p>
            <a:pPr marL="0" indent="0">
              <a:buNone/>
            </a:pPr>
            <a:r>
              <a:rPr lang="ru-RU" sz="1600" b="1" dirty="0"/>
              <a:t>Level 3. Business </a:t>
            </a:r>
            <a:r>
              <a:rPr lang="ru-RU" sz="1600" b="1" dirty="0" err="1"/>
              <a:t>Operational</a:t>
            </a:r>
            <a:r>
              <a:rPr lang="ru-RU" sz="1600" b="1" dirty="0"/>
              <a:t>.</a:t>
            </a:r>
            <a:r>
              <a:rPr lang="ru-RU" sz="1600" dirty="0"/>
              <a:t> Системы, обеспечивающие функционирование бизнеса. Информационные системы данного уровня используются бизнесом для увеличения его эффективности, но при этом, их отключение на непродолжительное время не приведет к существенным финансовым потерям. Долгосрочное отключение этих систем будет влиять на эффективность бизнеса. </a:t>
            </a:r>
            <a:endParaRPr lang="en-US" sz="1600" dirty="0"/>
          </a:p>
          <a:p>
            <a:pPr marL="0" indent="0">
              <a:buNone/>
            </a:pPr>
            <a:r>
              <a:rPr lang="ru-RU" sz="1600" b="1" dirty="0"/>
              <a:t>Level 4. Office </a:t>
            </a:r>
            <a:r>
              <a:rPr lang="ru-RU" sz="1600" b="1" dirty="0" err="1"/>
              <a:t>Productivity</a:t>
            </a:r>
            <a:r>
              <a:rPr lang="ru-RU" sz="1600" b="1" dirty="0"/>
              <a:t>. </a:t>
            </a:r>
            <a:r>
              <a:rPr lang="ru-RU" sz="1600" dirty="0"/>
              <a:t>Системы внутреннего использования. К данному уровню относятся информационные системы, обеспечивающие эффективность выполнения офисных операций. Эти системы не являются важными для функционирования предприятия в целом, но необходимы для увеличения эффективности работы персонала.</a:t>
            </a:r>
          </a:p>
        </p:txBody>
      </p:sp>
    </p:spTree>
    <p:extLst>
      <p:ext uri="{BB962C8B-B14F-4D97-AF65-F5344CB8AC3E}">
        <p14:creationId xmlns:p14="http://schemas.microsoft.com/office/powerpoint/2010/main" val="303983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AA21C-F59A-6F7A-FF80-25B1C8F6E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Техническая архитектура предприятия (</a:t>
            </a:r>
            <a:r>
              <a:rPr lang="en-US" dirty="0"/>
              <a:t>ETA - Enterprise Technical Architecture)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52184A-F59C-E98F-16B1-96A4C5BBF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совокупность программно-аппаратных средств, методов и стандартов, обеспечивающих эффективное функционирование приложений: </a:t>
            </a:r>
          </a:p>
          <a:p>
            <a:r>
              <a:rPr lang="ru-RU" dirty="0"/>
              <a:t>Информацию об инфраструктуре предприятия. </a:t>
            </a:r>
          </a:p>
          <a:p>
            <a:r>
              <a:rPr lang="ru-RU" dirty="0"/>
              <a:t>Системное программное обеспечение (СУБД, системы интеграции). </a:t>
            </a:r>
          </a:p>
          <a:p>
            <a:r>
              <a:rPr lang="ru-RU" dirty="0"/>
              <a:t>Стандарты на программно-аппаратные средства. </a:t>
            </a:r>
          </a:p>
          <a:p>
            <a:r>
              <a:rPr lang="ru-RU" dirty="0"/>
              <a:t>Средства обеспечения безопасности (программно-аппаратные). </a:t>
            </a:r>
          </a:p>
          <a:p>
            <a:r>
              <a:rPr lang="ru-RU" dirty="0"/>
              <a:t>Системы управления инфраструктурой. </a:t>
            </a:r>
          </a:p>
        </p:txBody>
      </p:sp>
    </p:spTree>
    <p:extLst>
      <p:ext uri="{BB962C8B-B14F-4D97-AF65-F5344CB8AC3E}">
        <p14:creationId xmlns:p14="http://schemas.microsoft.com/office/powerpoint/2010/main" val="340618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AA21C-F59A-6F7A-FF80-25B1C8F6E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Техническая архитектура предприятия (</a:t>
            </a:r>
            <a:r>
              <a:rPr lang="en-US" dirty="0"/>
              <a:t>ETA - Enterprise Technical Architecture)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52184A-F59C-E98F-16B1-96A4C5BBF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Gartner выделяет следующие основные сервисы, входящие в состав любой  информационной архитектуры: </a:t>
            </a:r>
          </a:p>
          <a:p>
            <a:r>
              <a:rPr lang="ru-RU" b="1" dirty="0"/>
              <a:t>Сервисы данных</a:t>
            </a:r>
            <a:r>
              <a:rPr lang="ru-RU" dirty="0"/>
              <a:t>: системы управления базами данных, хранилища данных, системы поддержки принятия решений (Business Intelligence). </a:t>
            </a:r>
          </a:p>
          <a:p>
            <a:r>
              <a:rPr lang="ru-RU" b="1" dirty="0"/>
              <a:t>Прикладные сервисы</a:t>
            </a:r>
            <a:r>
              <a:rPr lang="ru-RU" dirty="0"/>
              <a:t>: языки программирования, средства разработки приложений, системы коллективной работы. </a:t>
            </a:r>
          </a:p>
          <a:p>
            <a:r>
              <a:rPr lang="ru-RU" b="1" dirty="0"/>
              <a:t>Программное обеспечение промежуточного слоя. </a:t>
            </a:r>
          </a:p>
          <a:p>
            <a:r>
              <a:rPr lang="ru-RU" b="1" dirty="0"/>
              <a:t>Вычислительная инфраструктура</a:t>
            </a:r>
            <a:r>
              <a:rPr lang="ru-RU" dirty="0"/>
              <a:t>: операционные системы и аппаратное обеспечение. </a:t>
            </a:r>
          </a:p>
          <a:p>
            <a:r>
              <a:rPr lang="ru-RU" b="1" dirty="0"/>
              <a:t>Сетевые сервисы, локальные сети</a:t>
            </a:r>
            <a:r>
              <a:rPr lang="ru-RU" dirty="0"/>
              <a:t>: сетевое аппаратное обеспечение. </a:t>
            </a:r>
          </a:p>
          <a:p>
            <a:r>
              <a:rPr lang="ru-RU" b="1" dirty="0"/>
              <a:t>Сервисы безопасности, авторизация</a:t>
            </a:r>
            <a:r>
              <a:rPr lang="ru-RU" dirty="0"/>
              <a:t>: аутентификация, сетевая безопасность, физическая безопасность центров обработки данных</a:t>
            </a:r>
          </a:p>
        </p:txBody>
      </p:sp>
    </p:spTree>
    <p:extLst>
      <p:ext uri="{BB962C8B-B14F-4D97-AF65-F5344CB8AC3E}">
        <p14:creationId xmlns:p14="http://schemas.microsoft.com/office/powerpoint/2010/main" val="211082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FAA21C-F59A-6F7A-FF80-25B1C8F6E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Техническая архитектура предприятия (</a:t>
            </a:r>
            <a:r>
              <a:rPr lang="en-US" dirty="0"/>
              <a:t>ETA - Enterprise Technical Architecture)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52184A-F59C-E98F-16B1-96A4C5BBF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Принципы построения ИТ инфраструктуры: </a:t>
            </a:r>
          </a:p>
          <a:p>
            <a:r>
              <a:rPr lang="ru-RU" dirty="0"/>
              <a:t>Техническая инфраструктура масштабируется и расширяется  </a:t>
            </a:r>
          </a:p>
          <a:p>
            <a:r>
              <a:rPr lang="ru-RU" dirty="0"/>
              <a:t>Инфраструктура проста в эксплуатации и сопровождении </a:t>
            </a:r>
          </a:p>
          <a:p>
            <a:r>
              <a:rPr lang="ru-RU" dirty="0"/>
              <a:t>Инфраструктура адекватна потребностям приложений и бизнеса </a:t>
            </a:r>
          </a:p>
          <a:p>
            <a:r>
              <a:rPr lang="ru-RU" dirty="0"/>
              <a:t>Инфраструктура строится в строгом соответствии стандартам </a:t>
            </a:r>
          </a:p>
          <a:p>
            <a:r>
              <a:rPr lang="ru-RU" dirty="0"/>
              <a:t>Стандартизация всех программно-аппаратных средств компании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679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7FFD1-9730-12FC-7A95-0CD14B6E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Управление ИТ-подразделением как сервисом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4A27F5-0D74-7A77-AD6C-DB4477CFD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1473200"/>
            <a:ext cx="5112568" cy="447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0" i="0" dirty="0">
                <a:effectLst/>
              </a:rPr>
              <a:t>Парадигма управления ИТ-инфраструктурой компании, основанная на: </a:t>
            </a:r>
          </a:p>
          <a:p>
            <a:pPr marL="0" indent="0">
              <a:buNone/>
            </a:pPr>
            <a:r>
              <a:rPr lang="ru-RU" sz="2000" b="1" i="0" dirty="0">
                <a:effectLst/>
              </a:rPr>
              <a:t>SLA</a:t>
            </a:r>
            <a:r>
              <a:rPr lang="ru-RU" sz="2000" b="0" i="0" dirty="0">
                <a:effectLst/>
              </a:rPr>
              <a:t> (соответствие обещаний поставщика услуги ожиданиям клиента) и </a:t>
            </a:r>
          </a:p>
          <a:p>
            <a:pPr marL="0" indent="0">
              <a:buNone/>
            </a:pPr>
            <a:r>
              <a:rPr lang="ru-RU" sz="2000" b="1" i="0" dirty="0">
                <a:effectLst/>
              </a:rPr>
              <a:t>ITSM</a:t>
            </a:r>
            <a:r>
              <a:rPr lang="ru-RU" sz="2000" b="0" i="0" dirty="0">
                <a:effectLst/>
              </a:rPr>
              <a:t> (IT Service Management, управление ИТ-услугами</a:t>
            </a:r>
            <a:r>
              <a:rPr lang="ru-RU" sz="2000" dirty="0"/>
              <a:t>) -</a:t>
            </a:r>
            <a:r>
              <a:rPr lang="ru-RU" sz="2000" b="0" i="0" dirty="0">
                <a:effectLst/>
              </a:rPr>
              <a:t> это концепция организации работы ИТ-подразделения и его взаимодействия с внешним или внутренним заказчиком, а также внешними контрагентами.</a:t>
            </a:r>
            <a:endParaRPr lang="ru-RU" sz="2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2B853D8-67F3-7007-64F4-0EDBD0C59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380" y="937642"/>
            <a:ext cx="6231285" cy="5646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78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7FFD1-9730-12FC-7A95-0CD14B6E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Управление ИТ-подразделением как сервисом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4A27F5-0D74-7A77-AD6C-DB4477CFD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812" y="1916832"/>
            <a:ext cx="8712968" cy="4470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Концепция Управления ИТ-службами — </a:t>
            </a:r>
            <a:r>
              <a:rPr lang="ru-RU" b="1" dirty="0"/>
              <a:t>Information Technology Service Management (ITSM)</a:t>
            </a:r>
            <a:r>
              <a:rPr lang="ru-RU" dirty="0"/>
              <a:t>:</a:t>
            </a:r>
          </a:p>
          <a:p>
            <a:r>
              <a:rPr lang="ru-RU" dirty="0"/>
              <a:t>формализация процессов функционирования информационных технологий; </a:t>
            </a:r>
          </a:p>
          <a:p>
            <a:r>
              <a:rPr lang="ru-RU" dirty="0"/>
              <a:t>профессионализм и четкая ответственность сотрудников ИТ-отдела за определенный круг задач; </a:t>
            </a:r>
          </a:p>
          <a:p>
            <a:r>
              <a:rPr lang="ru-RU" dirty="0"/>
              <a:t> </a:t>
            </a:r>
            <a:r>
              <a:rPr lang="ru-RU" b="1" dirty="0"/>
              <a:t>технологическая инфраструктура обеспечения качества услуг</a:t>
            </a:r>
            <a:r>
              <a:rPr lang="ru-RU" dirty="0"/>
              <a:t>: </a:t>
            </a:r>
          </a:p>
          <a:p>
            <a:pPr lvl="1"/>
            <a:r>
              <a:rPr lang="ru-RU" dirty="0"/>
              <a:t> собственно информационные технологии, служба поддержки пользователей; </a:t>
            </a:r>
          </a:p>
          <a:p>
            <a:pPr lvl="1"/>
            <a:r>
              <a:rPr lang="ru-RU" dirty="0"/>
              <a:t>служба управления конфигурациями и изменениями; - система контроля услуг; </a:t>
            </a:r>
          </a:p>
          <a:p>
            <a:pPr lvl="1"/>
            <a:r>
              <a:rPr lang="ru-RU" dirty="0"/>
              <a:t> служба тестирования и внедрения новых услуг и т.д.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435DBB-AA60-7C87-D8AD-B15E6493D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0796" y="3442590"/>
            <a:ext cx="2446547" cy="200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96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3F1B1-FB86-D505-FC43-7D255B97E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ITIL </a:t>
            </a:r>
            <a:r>
              <a:rPr lang="en-US" b="1" i="0" dirty="0">
                <a:effectLst/>
              </a:rPr>
              <a:t>(IT Infrastructure Library)</a:t>
            </a:r>
            <a:r>
              <a:rPr lang="en-US" b="0" i="0" dirty="0">
                <a:effectLst/>
              </a:rPr>
              <a:t> </a:t>
            </a:r>
            <a:r>
              <a:rPr lang="ru-RU" dirty="0"/>
              <a:t> — основа концепции управления ИТ-службами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A9D50F-0112-48B2-85FF-D33878016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73200"/>
            <a:ext cx="10157354" cy="49801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0" i="0" dirty="0">
                <a:effectLst/>
              </a:rPr>
              <a:t>Набор публикаций (библиотека), содержащий лучшие практики в области управления ИТ-услугами. ITIL содержит рекомендации по предоставлению качественных ИТ-услуг, процессов, функций, а также других средств, необходимых для их поддержки. </a:t>
            </a:r>
          </a:p>
          <a:p>
            <a:pPr marL="0" indent="0">
              <a:buNone/>
            </a:pPr>
            <a:r>
              <a:rPr lang="ru-RU" b="0" i="0" dirty="0">
                <a:effectLst/>
              </a:rPr>
              <a:t>Структура ITIL основана на жизненном цикле услуги, который состоит из пяти стадий:</a:t>
            </a:r>
          </a:p>
          <a:p>
            <a:r>
              <a:rPr lang="ru-RU" b="0" i="0" dirty="0">
                <a:effectLst/>
              </a:rPr>
              <a:t>стратегия, </a:t>
            </a:r>
          </a:p>
          <a:p>
            <a:r>
              <a:rPr lang="ru-RU" b="0" i="0" dirty="0">
                <a:effectLst/>
              </a:rPr>
              <a:t>проектирование, </a:t>
            </a:r>
          </a:p>
          <a:p>
            <a:r>
              <a:rPr lang="ru-RU" b="0" i="0" dirty="0">
                <a:effectLst/>
              </a:rPr>
              <a:t>преобразование, </a:t>
            </a:r>
          </a:p>
          <a:p>
            <a:r>
              <a:rPr lang="ru-RU" b="0" i="0" dirty="0">
                <a:effectLst/>
              </a:rPr>
              <a:t>эксплуатация </a:t>
            </a:r>
          </a:p>
          <a:p>
            <a:r>
              <a:rPr lang="ru-RU" b="0" i="0" dirty="0">
                <a:effectLst/>
              </a:rPr>
              <a:t>постоянное совершенствование</a:t>
            </a:r>
          </a:p>
          <a:p>
            <a:pPr marL="0" indent="0">
              <a:buNone/>
            </a:pPr>
            <a:r>
              <a:rPr lang="ru-RU" b="0" i="0" dirty="0">
                <a:effectLst/>
              </a:rPr>
              <a:t>Также существуют дополнительные публикации, входящие в ITIL и содержащие специфичные рекомендации по индустриям, типам компаний, моделям работы и технологическим архитектурам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3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08DAF3-0490-A41C-63A3-A2F25B1DD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 в жизни…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E5EF59-8BE1-A1B6-7C58-3234A74F3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796" y="1628800"/>
            <a:ext cx="8640960" cy="4470400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ru-RU" b="0" i="0" dirty="0">
                <a:effectLst/>
              </a:rPr>
              <a:t>Если принимать все положения как есть, без привязки к текущему положению, можно прийти к излишней формализации и значительному нарушению работы. Процесс внедрения принципов ITIL должен быть избирательным и адаптивным.</a:t>
            </a:r>
            <a:br>
              <a:rPr lang="ru-RU" b="0" i="0" dirty="0">
                <a:effectLst/>
              </a:rPr>
            </a:br>
            <a:endParaRPr lang="ru-RU" b="0" i="0" dirty="0"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</a:rPr>
              <a:t>Необходим анализ текущих процессов, а есть ли необходимость внедрени</a:t>
            </a:r>
            <a:r>
              <a:rPr lang="ru-RU" dirty="0"/>
              <a:t>я вообще, или же достаточно косметических изменений</a:t>
            </a:r>
            <a:br>
              <a:rPr lang="ru-RU" b="0" i="0" dirty="0">
                <a:effectLst/>
              </a:rPr>
            </a:br>
            <a:endParaRPr lang="ru-RU" b="0" i="0" dirty="0">
              <a:effectLst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</a:rPr>
              <a:t>Если нет конечной четкой цели использования ITIL, то лучше не пытаться внедрять . Например- вопросы лицензирования ПО, а не просто «взять лучшие практики</a:t>
            </a:r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C38EF476-7B71-54DE-D8C7-75AF51B2E9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8404" y="76200"/>
            <a:ext cx="2736305" cy="182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93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79E8E-3955-D3FF-857A-242D0D309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Модели ИТ-инфраструктуры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C3D6E5-DAB9-7653-D8D9-AAAF934EE1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Локальная модель – все свое</a:t>
            </a:r>
          </a:p>
          <a:p>
            <a:r>
              <a:rPr lang="ru-RU" dirty="0"/>
              <a:t>Гибридная модель: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IaaS</a:t>
            </a:r>
            <a:r>
              <a:rPr lang="en-US" b="0" i="0" dirty="0">
                <a:effectLst/>
              </a:rPr>
              <a:t> (Infrastructure as a Service) – </a:t>
            </a:r>
            <a:r>
              <a:rPr lang="ru-RU" b="0" i="0" dirty="0">
                <a:effectLst/>
              </a:rPr>
              <a:t>инфраструктура как услуга</a:t>
            </a:r>
          </a:p>
          <a:p>
            <a:pPr marL="426645" lvl="1" indent="0">
              <a:buNone/>
            </a:pPr>
            <a:endParaRPr lang="ru-RU" b="0" i="0" dirty="0">
              <a:effectLst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PaaS</a:t>
            </a:r>
            <a:r>
              <a:rPr lang="en-US" b="0" i="0" dirty="0">
                <a:effectLst/>
              </a:rPr>
              <a:t> (Platform as a Service) – </a:t>
            </a:r>
            <a:r>
              <a:rPr lang="ru-RU" b="0" i="0" dirty="0">
                <a:effectLst/>
              </a:rPr>
              <a:t>платформа как услуга</a:t>
            </a:r>
          </a:p>
          <a:p>
            <a:pPr marL="426645" lvl="1" indent="0">
              <a:buNone/>
            </a:pPr>
            <a:endParaRPr lang="ru-RU" b="0" i="0" dirty="0">
              <a:effectLst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SaaS</a:t>
            </a:r>
            <a:r>
              <a:rPr lang="en-US" b="0" i="0" dirty="0">
                <a:effectLst/>
              </a:rPr>
              <a:t> (Software as a Service) – </a:t>
            </a:r>
            <a:r>
              <a:rPr lang="ru-RU" b="0" i="0" dirty="0">
                <a:effectLst/>
              </a:rPr>
              <a:t>программное обеспечение как услуга</a:t>
            </a:r>
          </a:p>
          <a:p>
            <a:pPr lvl="1">
              <a:buFont typeface="Arial" panose="020B0604020202020204" pitchFamily="34" charset="0"/>
              <a:buChar char="•"/>
            </a:pPr>
            <a:endParaRPr lang="ru-RU" b="0" i="0" dirty="0">
              <a:effectLst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9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B0C748-0831-995B-3379-36BCF98BE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 лекции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5811DF-4F5A-A1EF-56D7-471B7321C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Развитие ИТ-инфраструктуры</a:t>
            </a:r>
          </a:p>
          <a:p>
            <a:r>
              <a:rPr lang="ru-RU" dirty="0"/>
              <a:t>Стандарты описания ИТ-инфраструктуры </a:t>
            </a:r>
          </a:p>
          <a:p>
            <a:r>
              <a:rPr lang="ru-RU" dirty="0"/>
              <a:t>Подходы к управлению ИТ-инфраструктурой</a:t>
            </a:r>
          </a:p>
          <a:p>
            <a:r>
              <a:rPr lang="ru-RU" dirty="0"/>
              <a:t>Инфраструктура как код</a:t>
            </a:r>
          </a:p>
          <a:p>
            <a:pPr lvl="1"/>
            <a:r>
              <a:rPr lang="en-US" dirty="0"/>
              <a:t>Ansible </a:t>
            </a:r>
          </a:p>
          <a:p>
            <a:pPr lvl="1"/>
            <a:r>
              <a:rPr lang="en-US" dirty="0"/>
              <a:t>Terraform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599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79E8E-3955-D3FF-857A-242D0D309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Модели ИТ-инфраструктуры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C3D6E5-DAB9-7653-D8D9-AAAF934EE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5985215" cy="447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Локальная инфраструктура</a:t>
            </a:r>
          </a:p>
          <a:p>
            <a:pPr marL="0" indent="0">
              <a:buNone/>
            </a:pPr>
            <a:r>
              <a:rPr lang="ru-RU" dirty="0"/>
              <a:t>Компания делает сама:</a:t>
            </a:r>
          </a:p>
          <a:p>
            <a:r>
              <a:rPr lang="ru-RU" b="0" i="0" dirty="0">
                <a:effectLst/>
              </a:rPr>
              <a:t>Приложения</a:t>
            </a:r>
          </a:p>
          <a:p>
            <a:r>
              <a:rPr lang="ru-RU" b="0" i="0" dirty="0">
                <a:effectLst/>
              </a:rPr>
              <a:t>Среда исполнения (ОС, фреймворк)</a:t>
            </a:r>
          </a:p>
          <a:p>
            <a:r>
              <a:rPr lang="ru-RU" b="0" i="0" dirty="0">
                <a:effectLst/>
              </a:rPr>
              <a:t>Сервер и сеть, гипервизор</a:t>
            </a:r>
          </a:p>
          <a:p>
            <a:r>
              <a:rPr lang="ru-RU" dirty="0"/>
              <a:t>Оборудование</a:t>
            </a:r>
          </a:p>
          <a:p>
            <a:r>
              <a:rPr lang="ru-RU" b="0" i="0" dirty="0">
                <a:effectLst/>
              </a:rPr>
              <a:t>ЦОД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10F56E3-3657-1B18-FB60-2468867D2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668" y="1701800"/>
            <a:ext cx="3341713" cy="222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B33F630A-C8EB-8A7B-3C74-E083B604EA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0758" y="4509120"/>
            <a:ext cx="1549623" cy="103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E52EDBF-C300-C1FD-4767-D449361062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8668" y="4473692"/>
            <a:ext cx="1347944" cy="11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38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79E8E-3955-D3FF-857A-242D0D309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Модели ИТ-инфраструктуры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C3D6E5-DAB9-7653-D8D9-AAAF934EE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7137343" cy="4470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i="0" dirty="0">
                <a:effectLst/>
              </a:rPr>
              <a:t>IaaS</a:t>
            </a:r>
            <a:r>
              <a:rPr lang="en-US" b="0" i="0" dirty="0">
                <a:effectLst/>
              </a:rPr>
              <a:t> (Infrastructure as a Service) – </a:t>
            </a:r>
            <a:r>
              <a:rPr lang="ru-RU" b="0" i="0" dirty="0">
                <a:effectLst/>
              </a:rPr>
              <a:t>инфраструктура как услуга. </a:t>
            </a:r>
          </a:p>
          <a:p>
            <a:pPr marL="0" indent="0">
              <a:buNone/>
            </a:pPr>
            <a:r>
              <a:rPr lang="ru-RU" dirty="0"/>
              <a:t>Компания делает сама:</a:t>
            </a:r>
          </a:p>
          <a:p>
            <a:r>
              <a:rPr lang="ru-RU" b="0" i="0" dirty="0">
                <a:effectLst/>
              </a:rPr>
              <a:t>Приложения</a:t>
            </a:r>
          </a:p>
          <a:p>
            <a:r>
              <a:rPr lang="ru-RU" b="0" i="0" dirty="0">
                <a:effectLst/>
              </a:rPr>
              <a:t>Среда исполнения (ОС, фреймворк)</a:t>
            </a:r>
          </a:p>
          <a:p>
            <a:pPr marL="0" indent="0">
              <a:buNone/>
            </a:pPr>
            <a:r>
              <a:rPr lang="ru-RU" dirty="0"/>
              <a:t>Поставщик услуги предоставляет:</a:t>
            </a:r>
          </a:p>
          <a:p>
            <a:r>
              <a:rPr lang="ru-RU" b="0" i="0" dirty="0">
                <a:effectLst/>
              </a:rPr>
              <a:t>Сервер и сеть, гипервизор</a:t>
            </a:r>
          </a:p>
          <a:p>
            <a:r>
              <a:rPr lang="ru-RU" dirty="0"/>
              <a:t>Оборудование</a:t>
            </a:r>
          </a:p>
          <a:p>
            <a:r>
              <a:rPr lang="ru-RU" b="0" i="0" dirty="0">
                <a:effectLst/>
              </a:rPr>
              <a:t>ЦОД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1E00E5A0-2178-DA95-1F13-87622BBBA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676" y="1681609"/>
            <a:ext cx="3199284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7E0283-9DE3-63AB-DC17-D8DA641B0294}"/>
              </a:ext>
            </a:extLst>
          </p:cNvPr>
          <p:cNvSpPr txBox="1"/>
          <p:nvPr/>
        </p:nvSpPr>
        <p:spPr>
          <a:xfrm>
            <a:off x="9190756" y="4044781"/>
            <a:ext cx="2327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b="0" i="0" dirty="0">
                <a:effectLst/>
              </a:rPr>
              <a:t>«Каршеринг»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C5C31FC1-C29B-6D02-D598-64F4AF2D6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136" y="4831159"/>
            <a:ext cx="1090087" cy="72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D78B80-C2F0-13F4-FDBF-5278A0B1D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4732" y="4831159"/>
            <a:ext cx="948215" cy="77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9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79E8E-3955-D3FF-857A-242D0D309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Модели ИТ-инфраструктуры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C3D6E5-DAB9-7653-D8D9-AAAF934EE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7137343" cy="4470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i="0" dirty="0">
                <a:effectLst/>
              </a:rPr>
              <a:t>PaaS</a:t>
            </a:r>
            <a:r>
              <a:rPr lang="en-US" b="0" i="0" dirty="0">
                <a:effectLst/>
              </a:rPr>
              <a:t> (Platform as a Service) – </a:t>
            </a:r>
            <a:r>
              <a:rPr lang="ru-RU" b="0" i="0" dirty="0">
                <a:effectLst/>
              </a:rPr>
              <a:t>платформа как услуга</a:t>
            </a:r>
          </a:p>
          <a:p>
            <a:pPr marL="0" indent="0">
              <a:buNone/>
            </a:pPr>
            <a:r>
              <a:rPr lang="ru-RU" dirty="0"/>
              <a:t>Компания делает сама:</a:t>
            </a:r>
          </a:p>
          <a:p>
            <a:r>
              <a:rPr lang="ru-RU" b="0" i="0" dirty="0">
                <a:effectLst/>
              </a:rPr>
              <a:t>Приложения</a:t>
            </a:r>
          </a:p>
          <a:p>
            <a:pPr marL="0" indent="0">
              <a:buNone/>
            </a:pPr>
            <a:r>
              <a:rPr lang="ru-RU" dirty="0"/>
              <a:t>Поставщик услуги предоставляет:</a:t>
            </a:r>
          </a:p>
          <a:p>
            <a:r>
              <a:rPr lang="ru-RU" b="0" i="0" dirty="0">
                <a:effectLst/>
              </a:rPr>
              <a:t>Среда исполнения (ОС, фреймворк)</a:t>
            </a:r>
            <a:endParaRPr lang="ru-RU" dirty="0"/>
          </a:p>
          <a:p>
            <a:r>
              <a:rPr lang="ru-RU" b="0" i="0" dirty="0">
                <a:effectLst/>
              </a:rPr>
              <a:t>Сервер и сеть, гипервизор</a:t>
            </a:r>
          </a:p>
          <a:p>
            <a:r>
              <a:rPr lang="ru-RU" dirty="0"/>
              <a:t>Оборудование</a:t>
            </a:r>
          </a:p>
          <a:p>
            <a:r>
              <a:rPr lang="ru-RU" b="0" i="0" dirty="0">
                <a:effectLst/>
              </a:rPr>
              <a:t>ЦОД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7E0283-9DE3-63AB-DC17-D8DA641B0294}"/>
              </a:ext>
            </a:extLst>
          </p:cNvPr>
          <p:cNvSpPr txBox="1"/>
          <p:nvPr/>
        </p:nvSpPr>
        <p:spPr>
          <a:xfrm>
            <a:off x="9190756" y="4044781"/>
            <a:ext cx="2327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b="0" i="0" dirty="0">
                <a:effectLst/>
              </a:rPr>
              <a:t>«Такси»</a:t>
            </a: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C5C31FC1-C29B-6D02-D598-64F4AF2D6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027" y="4831160"/>
            <a:ext cx="607196" cy="40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D78B80-C2F0-13F4-FDBF-5278A0B1D8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033" y="4814595"/>
            <a:ext cx="856962" cy="702637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73FE5E0D-FC3F-E5F1-4338-0B0B69E25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841" y="1574304"/>
            <a:ext cx="2096784" cy="236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88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79E8E-3955-D3FF-857A-242D0D309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Модели ИТ-инфраструктуры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C3D6E5-DAB9-7653-D8D9-AAAF934EE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7137343" cy="447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0" dirty="0">
                <a:effectLst/>
              </a:rPr>
              <a:t>SaaS</a:t>
            </a:r>
            <a:r>
              <a:rPr lang="en-US" b="0" i="0" dirty="0">
                <a:effectLst/>
              </a:rPr>
              <a:t> (Software as a Service) – </a:t>
            </a:r>
            <a:r>
              <a:rPr lang="ru-RU" b="0" i="0" dirty="0">
                <a:effectLst/>
              </a:rPr>
              <a:t>программное обеспечение как услуга</a:t>
            </a:r>
          </a:p>
          <a:p>
            <a:pPr marL="0" indent="0">
              <a:buNone/>
            </a:pPr>
            <a:r>
              <a:rPr lang="ru-RU" dirty="0"/>
              <a:t>Поставщик услуги предоставляет:</a:t>
            </a:r>
            <a:endParaRPr lang="ru-RU" b="0" i="0" dirty="0">
              <a:effectLst/>
            </a:endParaRPr>
          </a:p>
          <a:p>
            <a:r>
              <a:rPr lang="ru-RU" b="0" i="0" dirty="0">
                <a:effectLst/>
              </a:rPr>
              <a:t>Приложения</a:t>
            </a:r>
          </a:p>
          <a:p>
            <a:r>
              <a:rPr lang="ru-RU" b="0" i="0" dirty="0">
                <a:effectLst/>
              </a:rPr>
              <a:t>Среда исполнения (ОС, фреймворк)</a:t>
            </a:r>
            <a:endParaRPr lang="ru-RU" dirty="0"/>
          </a:p>
          <a:p>
            <a:r>
              <a:rPr lang="ru-RU" b="0" i="0" dirty="0">
                <a:effectLst/>
              </a:rPr>
              <a:t>Сервер и сеть, гипервизор</a:t>
            </a:r>
          </a:p>
          <a:p>
            <a:r>
              <a:rPr lang="ru-RU" dirty="0"/>
              <a:t>Оборудование</a:t>
            </a:r>
          </a:p>
          <a:p>
            <a:r>
              <a:rPr lang="ru-RU" b="0" i="0" dirty="0">
                <a:effectLst/>
              </a:rPr>
              <a:t>ЦОД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7E0283-9DE3-63AB-DC17-D8DA641B0294}"/>
              </a:ext>
            </a:extLst>
          </p:cNvPr>
          <p:cNvSpPr txBox="1"/>
          <p:nvPr/>
        </p:nvSpPr>
        <p:spPr>
          <a:xfrm>
            <a:off x="8756105" y="3817615"/>
            <a:ext cx="2327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b="0" i="0" dirty="0">
                <a:effectLst/>
              </a:rPr>
              <a:t>«Маршрутка»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6CDC5273-E7CE-78A4-83DA-3C838F65D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674" y="1701800"/>
            <a:ext cx="2896351" cy="188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44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AA058-CA24-72AC-EB76-379AAE159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836" y="476672"/>
            <a:ext cx="5798757" cy="1397000"/>
          </a:xfrm>
        </p:spPr>
        <p:txBody>
          <a:bodyPr/>
          <a:lstStyle/>
          <a:p>
            <a:r>
              <a:rPr lang="ru-RU" b="1" i="0" dirty="0" err="1">
                <a:effectLst/>
              </a:rPr>
              <a:t>Cloud</a:t>
            </a:r>
            <a:r>
              <a:rPr lang="ru-RU" b="1" i="0" dirty="0">
                <a:effectLst/>
              </a:rPr>
              <a:t> </a:t>
            </a:r>
            <a:r>
              <a:rPr lang="ru-RU" b="1" i="0" dirty="0" err="1">
                <a:effectLst/>
              </a:rPr>
              <a:t>native</a:t>
            </a:r>
            <a:r>
              <a:rPr lang="ru-RU" b="0" i="0" dirty="0">
                <a:effectLst/>
              </a:rPr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EDEBC6-FF79-8963-FFB6-10C45EFA2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88" y="2636912"/>
            <a:ext cx="11089232" cy="449004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000" b="0" i="0" dirty="0">
                <a:effectLst/>
              </a:rPr>
              <a:t>C</a:t>
            </a:r>
            <a:r>
              <a:rPr lang="ru-RU" sz="2000" b="0" i="0" dirty="0" err="1">
                <a:effectLst/>
              </a:rPr>
              <a:t>loud</a:t>
            </a:r>
            <a:r>
              <a:rPr lang="ru-RU" sz="2000" b="0" i="0" dirty="0">
                <a:effectLst/>
              </a:rPr>
              <a:t> </a:t>
            </a:r>
            <a:r>
              <a:rPr lang="ru-RU" sz="2000" b="0" i="0" dirty="0" err="1">
                <a:effectLst/>
              </a:rPr>
              <a:t>native</a:t>
            </a:r>
            <a:r>
              <a:rPr lang="ru-RU" sz="2000" b="0" i="0" dirty="0">
                <a:effectLst/>
              </a:rPr>
              <a:t> — подход к созданию и выполнению приложений, использующий преимущества облачной модели, подходит для частных и публичных облаков. </a:t>
            </a:r>
            <a:endParaRPr lang="en-US" sz="2000" b="0" i="0" dirty="0">
              <a:effectLst/>
            </a:endParaRPr>
          </a:p>
          <a:p>
            <a:pPr marL="0" indent="0" algn="l">
              <a:buNone/>
            </a:pPr>
            <a:r>
              <a:rPr lang="ru-RU" sz="2000" b="0" i="0" dirty="0">
                <a:effectLst/>
              </a:rPr>
              <a:t>Обычно такие приложения строятся как набор </a:t>
            </a:r>
            <a:r>
              <a:rPr lang="ru-RU" sz="2000" b="0" i="0" dirty="0" err="1">
                <a:effectLst/>
              </a:rPr>
              <a:t>микросервисов</a:t>
            </a:r>
            <a:r>
              <a:rPr lang="ru-RU" sz="2000" b="0" i="0" dirty="0">
                <a:effectLst/>
              </a:rPr>
              <a:t>, слабо связанных между собой и упакованных в контейнеры, управляются они облачной платформой.</a:t>
            </a:r>
            <a:r>
              <a:rPr lang="en-US" sz="2000" b="0" i="0" dirty="0">
                <a:effectLst/>
              </a:rPr>
              <a:t> </a:t>
            </a:r>
            <a:r>
              <a:rPr lang="ru-RU" sz="2000" b="0" i="0" dirty="0">
                <a:effectLst/>
              </a:rPr>
              <a:t>Облачная платформа может предлагать вычислительные мощности по требованию.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8F42F9F8-78EC-E9D1-4734-F3A797264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2724" y="91083"/>
            <a:ext cx="3096222" cy="208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16254B-8B31-4A14-3F9D-AAE6F5716B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660" y="4941168"/>
            <a:ext cx="1656134" cy="135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AA058-CA24-72AC-EB76-379AAE159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836" y="476672"/>
            <a:ext cx="5798757" cy="1397000"/>
          </a:xfrm>
        </p:spPr>
        <p:txBody>
          <a:bodyPr/>
          <a:lstStyle/>
          <a:p>
            <a:r>
              <a:rPr lang="ru-RU" b="1" i="0" dirty="0" err="1">
                <a:effectLst/>
              </a:rPr>
              <a:t>Cloud</a:t>
            </a:r>
            <a:r>
              <a:rPr lang="ru-RU" b="1" i="0" dirty="0">
                <a:effectLst/>
              </a:rPr>
              <a:t> </a:t>
            </a:r>
            <a:r>
              <a:rPr lang="ru-RU" b="1" i="0" dirty="0" err="1">
                <a:effectLst/>
              </a:rPr>
              <a:t>native</a:t>
            </a:r>
            <a:r>
              <a:rPr lang="ru-RU" b="0" i="0" dirty="0">
                <a:effectLst/>
              </a:rPr>
              <a:t> </a:t>
            </a:r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1A5CC607-21B6-184A-99F9-E025B2C157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768" y="1893863"/>
            <a:ext cx="6187287" cy="42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79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AA058-CA24-72AC-EB76-379AAE159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822" y="0"/>
            <a:ext cx="5798757" cy="1397000"/>
          </a:xfrm>
        </p:spPr>
        <p:txBody>
          <a:bodyPr/>
          <a:lstStyle/>
          <a:p>
            <a:r>
              <a:rPr lang="ru-RU" b="1" i="0" dirty="0" err="1">
                <a:effectLst/>
              </a:rPr>
              <a:t>Cloud</a:t>
            </a:r>
            <a:r>
              <a:rPr lang="ru-RU" b="1" i="0" dirty="0">
                <a:effectLst/>
              </a:rPr>
              <a:t> </a:t>
            </a:r>
            <a:r>
              <a:rPr lang="ru-RU" b="1" i="0" dirty="0" err="1">
                <a:effectLst/>
              </a:rPr>
              <a:t>native</a:t>
            </a:r>
            <a:r>
              <a:rPr lang="ru-RU" b="0" i="0" dirty="0">
                <a:effectLst/>
              </a:rPr>
              <a:t> 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75C5D7-0FCB-F438-20C1-C29E4A2907C1}"/>
              </a:ext>
            </a:extLst>
          </p:cNvPr>
          <p:cNvSpPr txBox="1"/>
          <p:nvPr/>
        </p:nvSpPr>
        <p:spPr>
          <a:xfrm>
            <a:off x="865822" y="1502688"/>
            <a:ext cx="10817527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b="1" i="0" dirty="0" err="1">
                <a:effectLst/>
                <a:latin typeface="TT Norms Pro"/>
              </a:rPr>
              <a:t>DevOps</a:t>
            </a:r>
            <a:endParaRPr lang="ru-RU" sz="1800" b="0" i="0" dirty="0">
              <a:effectLst/>
              <a:latin typeface="TT Norms Pro"/>
            </a:endParaRPr>
          </a:p>
          <a:p>
            <a:pPr algn="l"/>
            <a:r>
              <a:rPr lang="ru-RU" sz="1800" dirty="0">
                <a:latin typeface="TT Norms Pro"/>
              </a:rPr>
              <a:t>Р</a:t>
            </a:r>
            <a:r>
              <a:rPr lang="ru-RU" sz="1800" b="0" i="0" dirty="0">
                <a:effectLst/>
                <a:latin typeface="TT Norms Pro"/>
              </a:rPr>
              <a:t>еализация гибкой методологии разработки - постоянный и автоматизированный выпуск </a:t>
            </a:r>
            <a:r>
              <a:rPr lang="ru-RU" sz="1800" dirty="0">
                <a:latin typeface="TT Norms Pro"/>
              </a:rPr>
              <a:t>инкрементальных изменений</a:t>
            </a:r>
            <a:r>
              <a:rPr lang="ru-RU" sz="1800" b="0" i="0" dirty="0">
                <a:effectLst/>
                <a:latin typeface="TT Norms Pro"/>
              </a:rPr>
              <a:t> программного обеспечения. </a:t>
            </a:r>
          </a:p>
          <a:p>
            <a:pPr algn="l"/>
            <a:endParaRPr lang="ru-RU" sz="1800" dirty="0">
              <a:latin typeface="TT Norms Pro"/>
            </a:endParaRPr>
          </a:p>
          <a:p>
            <a:pPr algn="l"/>
            <a:r>
              <a:rPr lang="en-US" sz="1800" b="1" dirty="0">
                <a:latin typeface="TT Norms Pro"/>
              </a:rPr>
              <a:t>CI/CD</a:t>
            </a:r>
            <a:endParaRPr lang="ru-RU" sz="1800" b="1" dirty="0">
              <a:latin typeface="TT Norms Pro"/>
            </a:endParaRPr>
          </a:p>
          <a:p>
            <a:pPr algn="l"/>
            <a:r>
              <a:rPr lang="ru-RU" sz="1800" b="0" i="0" dirty="0">
                <a:effectLst/>
                <a:latin typeface="TT Norms Pro"/>
              </a:rPr>
              <a:t>Релизы делаются чаще и с меньшими рисками за счет стандартизированных процедур. Быстрая обратная связь от пользователей.</a:t>
            </a:r>
          </a:p>
          <a:p>
            <a:pPr algn="l"/>
            <a:endParaRPr lang="ru-RU" sz="1800" dirty="0">
              <a:latin typeface="TT Norms Pro"/>
            </a:endParaRPr>
          </a:p>
          <a:p>
            <a:pPr algn="l"/>
            <a:r>
              <a:rPr lang="ru-RU" sz="1800" b="1" i="0" dirty="0" err="1">
                <a:effectLst/>
                <a:latin typeface="TT Norms Pro"/>
              </a:rPr>
              <a:t>Микросервисы</a:t>
            </a:r>
            <a:r>
              <a:rPr lang="ru-RU" sz="1800" b="1" i="0" dirty="0">
                <a:effectLst/>
                <a:latin typeface="TT Norms Pro"/>
              </a:rPr>
              <a:t>.</a:t>
            </a:r>
            <a:endParaRPr lang="ru-RU" sz="1800" b="0" i="0" dirty="0">
              <a:effectLst/>
              <a:latin typeface="TT Norms Pro"/>
            </a:endParaRPr>
          </a:p>
          <a:p>
            <a:pPr algn="l"/>
            <a:r>
              <a:rPr lang="ru-RU" sz="1800" b="0" i="0" dirty="0">
                <a:effectLst/>
                <a:latin typeface="TT Norms Pro"/>
              </a:rPr>
              <a:t>Архитектурный подход к разработке приложения как набора небольших сервисов. Каждый сервис реализует определенную логику, его можно развернуть, обновить, масштабировать или перезапустить независимо от других служб приложения-нет необходимости выключать всю систему целиком при обновлении.</a:t>
            </a:r>
          </a:p>
          <a:p>
            <a:pPr algn="l"/>
            <a:endParaRPr lang="ru-RU" sz="1800" b="0" i="0" dirty="0">
              <a:effectLst/>
              <a:latin typeface="TT Norms Pro"/>
            </a:endParaRPr>
          </a:p>
          <a:p>
            <a:pPr algn="l"/>
            <a:r>
              <a:rPr lang="ru-RU" sz="1800" b="1" i="0" dirty="0">
                <a:effectLst/>
                <a:latin typeface="TT Norms Pro"/>
              </a:rPr>
              <a:t>Контейнеры</a:t>
            </a:r>
            <a:endParaRPr lang="ru-RU" sz="1800" b="0" i="0" dirty="0">
              <a:effectLst/>
              <a:latin typeface="TT Norms Pro"/>
            </a:endParaRPr>
          </a:p>
          <a:p>
            <a:pPr algn="l"/>
            <a:r>
              <a:rPr lang="ru-RU" sz="1800" b="0" i="0" dirty="0">
                <a:effectLst/>
                <a:latin typeface="TT Norms Pro"/>
              </a:rPr>
              <a:t>Контейнеры эффективнее и быстрее стандартных виртуальных машин (ВМ). Используя виртуализацию на уровне операционной системы (ОС), один экземпляр ОС динамически распределяется между одним или несколькими изолированными контейнерами, у каждого из которых уникальная файловая система и свой объем выделенных ресурсов.</a:t>
            </a:r>
          </a:p>
        </p:txBody>
      </p:sp>
    </p:spTree>
    <p:extLst>
      <p:ext uri="{BB962C8B-B14F-4D97-AF65-F5344CB8AC3E}">
        <p14:creationId xmlns:p14="http://schemas.microsoft.com/office/powerpoint/2010/main" val="379032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0AE19-BF60-4314-C82A-0796390A6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Цикл </a:t>
            </a:r>
            <a:r>
              <a:rPr lang="en-US" dirty="0"/>
              <a:t>CI/CD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F94B63-6B10-E414-E526-B9FCA62F0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b="1" i="0" dirty="0">
                <a:effectLst/>
              </a:rPr>
              <a:t>CI (</a:t>
            </a:r>
            <a:r>
              <a:rPr lang="ru-RU" sz="2000" b="1" i="0" dirty="0" err="1">
                <a:effectLst/>
              </a:rPr>
              <a:t>Continuous</a:t>
            </a:r>
            <a:r>
              <a:rPr lang="ru-RU" sz="2000" b="1" i="0" dirty="0">
                <a:effectLst/>
              </a:rPr>
              <a:t> </a:t>
            </a:r>
            <a:r>
              <a:rPr lang="ru-RU" sz="2000" b="1" i="0" dirty="0" err="1">
                <a:effectLst/>
              </a:rPr>
              <a:t>Integration</a:t>
            </a:r>
            <a:r>
              <a:rPr lang="ru-RU" sz="2000" b="1" i="0" dirty="0">
                <a:effectLst/>
              </a:rPr>
              <a:t>)</a:t>
            </a:r>
            <a:r>
              <a:rPr lang="ru-RU" sz="2000" b="0" i="0" dirty="0">
                <a:effectLst/>
              </a:rPr>
              <a:t> — непрерывная интеграция. </a:t>
            </a:r>
            <a:r>
              <a:rPr lang="ru-RU" sz="2000" dirty="0"/>
              <a:t>Проверка </a:t>
            </a:r>
            <a:r>
              <a:rPr lang="ru-RU" sz="2000" b="0" i="0" dirty="0">
                <a:effectLst/>
              </a:rPr>
              <a:t>основной ветки репозитория</a:t>
            </a:r>
            <a:r>
              <a:rPr lang="en-US" sz="2000" dirty="0"/>
              <a:t>: </a:t>
            </a:r>
            <a:r>
              <a:rPr lang="ru-RU" sz="2000" b="0" i="0" dirty="0">
                <a:effectLst/>
              </a:rPr>
              <a:t> каждый раз после </a:t>
            </a:r>
            <a:r>
              <a:rPr lang="ru-RU" sz="2000" b="0" i="0" dirty="0" err="1">
                <a:effectLst/>
              </a:rPr>
              <a:t>мёржа</a:t>
            </a:r>
            <a:r>
              <a:rPr lang="ru-RU" sz="2000" dirty="0"/>
              <a:t> </a:t>
            </a:r>
            <a:r>
              <a:rPr lang="ru-RU" sz="2000" b="0" i="0" dirty="0">
                <a:effectLst/>
              </a:rPr>
              <a:t>в рамках CI-</a:t>
            </a:r>
            <a:r>
              <a:rPr lang="ru-RU" sz="2000" b="0" i="0" dirty="0" err="1">
                <a:effectLst/>
              </a:rPr>
              <a:t>пайплайна</a:t>
            </a:r>
            <a:r>
              <a:rPr lang="ru-RU" sz="2000" b="0" i="0" dirty="0">
                <a:effectLst/>
              </a:rPr>
              <a:t> выполня</a:t>
            </a:r>
            <a:r>
              <a:rPr lang="ru-RU" sz="2000" dirty="0"/>
              <a:t>ются</a:t>
            </a:r>
            <a:r>
              <a:rPr lang="ru-RU" sz="2000" b="0" i="0" dirty="0">
                <a:effectLst/>
              </a:rPr>
              <a:t> автоматические тесты. </a:t>
            </a:r>
          </a:p>
          <a:p>
            <a:pPr algn="l"/>
            <a:r>
              <a:rPr lang="ru-RU" sz="2000" b="1" i="0" dirty="0">
                <a:effectLst/>
              </a:rPr>
              <a:t>CD, (</a:t>
            </a:r>
            <a:r>
              <a:rPr lang="ru-RU" sz="2000" b="1" i="0" dirty="0" err="1">
                <a:effectLst/>
              </a:rPr>
              <a:t>Continuous</a:t>
            </a:r>
            <a:r>
              <a:rPr lang="ru-RU" sz="2000" b="1" i="0" dirty="0">
                <a:effectLst/>
              </a:rPr>
              <a:t> Delivery)</a:t>
            </a:r>
            <a:r>
              <a:rPr lang="ru-RU" sz="2000" b="0" i="0" dirty="0">
                <a:effectLst/>
              </a:rPr>
              <a:t> — непрерывная поставка - автоматическое развертывание на стенды и тестовые окружения. </a:t>
            </a:r>
            <a:endParaRPr lang="ru-RU" sz="2000" dirty="0"/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A7CCC634-DCDF-3489-6CAF-B21DE9354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964" y="3573016"/>
            <a:ext cx="7338618" cy="293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43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Инструментальные средства автоматизации развертывания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SSH (SCP)</a:t>
            </a:r>
            <a:r>
              <a:rPr lang="ru-RU" dirty="0"/>
              <a:t> – свобода творчества</a:t>
            </a:r>
            <a:endParaRPr lang="en-US" dirty="0"/>
          </a:p>
          <a:p>
            <a:r>
              <a:rPr lang="en-US" dirty="0"/>
              <a:t>Jenkins / </a:t>
            </a:r>
            <a:r>
              <a:rPr lang="en-US" dirty="0" err="1"/>
              <a:t>Teamcity</a:t>
            </a:r>
            <a:r>
              <a:rPr lang="en-US" dirty="0"/>
              <a:t>/Gitlab(</a:t>
            </a:r>
            <a:r>
              <a:rPr lang="en-US" dirty="0" err="1"/>
              <a:t>Github</a:t>
            </a:r>
            <a:r>
              <a:rPr lang="en-US" dirty="0"/>
              <a:t>)</a:t>
            </a:r>
            <a:r>
              <a:rPr lang="ru-RU" dirty="0"/>
              <a:t> – </a:t>
            </a:r>
            <a:r>
              <a:rPr lang="en-US" dirty="0"/>
              <a:t>CI/CD</a:t>
            </a:r>
          </a:p>
          <a:p>
            <a:r>
              <a:rPr lang="en-US" dirty="0"/>
              <a:t>Urban code deploy - CD</a:t>
            </a:r>
          </a:p>
          <a:p>
            <a:r>
              <a:rPr lang="en-US" i="1" dirty="0"/>
              <a:t>Kubernetes – not today </a:t>
            </a:r>
            <a:r>
              <a:rPr lang="en-US" i="1" dirty="0">
                <a:sym typeface="Wingdings" panose="05000000000000000000" pitchFamily="2" charset="2"/>
              </a:rPr>
              <a:t></a:t>
            </a:r>
            <a:endParaRPr lang="en-US" i="1" dirty="0"/>
          </a:p>
          <a:p>
            <a:r>
              <a:rPr lang="en-US" dirty="0"/>
              <a:t>Infrastructure as code: </a:t>
            </a:r>
          </a:p>
          <a:p>
            <a:pPr lvl="1"/>
            <a:r>
              <a:rPr lang="en-US" dirty="0"/>
              <a:t>Ansible</a:t>
            </a:r>
          </a:p>
          <a:p>
            <a:pPr lvl="1"/>
            <a:r>
              <a:rPr lang="en-US" dirty="0"/>
              <a:t>Terraform</a:t>
            </a: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38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019" y="264141"/>
            <a:ext cx="8175021" cy="1397000"/>
          </a:xfrm>
        </p:spPr>
        <p:txBody>
          <a:bodyPr>
            <a:normAutofit fontScale="90000"/>
          </a:bodyPr>
          <a:lstStyle/>
          <a:p>
            <a:r>
              <a:rPr lang="ru-RU" dirty="0"/>
              <a:t>Инструментальные средства автоматизации развертывания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5735" y="1875858"/>
            <a:ext cx="10157354" cy="486551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SSH (SCP)</a:t>
            </a:r>
            <a:endParaRPr lang="ru-RU" dirty="0"/>
          </a:p>
          <a:p>
            <a:pPr marL="0" indent="0">
              <a:buNone/>
            </a:pPr>
            <a:r>
              <a:rPr lang="en-US" b="1" i="0" dirty="0">
                <a:solidFill>
                  <a:srgbClr val="99CC00"/>
                </a:solidFill>
                <a:effectLst/>
                <a:latin typeface="Open Sans" panose="020B0604020202020204" pitchFamily="34" charset="0"/>
              </a:rPr>
              <a:t> </a:t>
            </a:r>
            <a:r>
              <a:rPr lang="en-US" b="1" i="0" dirty="0" err="1">
                <a:solidFill>
                  <a:srgbClr val="99CC00"/>
                </a:solidFill>
                <a:effectLst/>
                <a:latin typeface="Open Sans" panose="020B0604020202020204" pitchFamily="34" charset="0"/>
              </a:rPr>
              <a:t>scp</a:t>
            </a:r>
            <a:r>
              <a:rPr lang="en-US" b="1" i="0" dirty="0">
                <a:solidFill>
                  <a:srgbClr val="444444"/>
                </a:solidFill>
                <a:effectLst/>
                <a:latin typeface="Open Sans" panose="020B0604020202020204" pitchFamily="34" charset="0"/>
              </a:rPr>
              <a:t> </a:t>
            </a:r>
            <a:r>
              <a:rPr lang="ru-RU" b="1" i="0" dirty="0">
                <a:solidFill>
                  <a:srgbClr val="FF9900"/>
                </a:solidFill>
                <a:effectLst/>
                <a:latin typeface="Open Sans" panose="020B0604020202020204" pitchFamily="34" charset="0"/>
              </a:rPr>
              <a:t>опции</a:t>
            </a:r>
            <a:r>
              <a:rPr lang="ru-RU" b="1" i="0" dirty="0">
                <a:solidFill>
                  <a:srgbClr val="444444"/>
                </a:solidFill>
                <a:effectLst/>
                <a:latin typeface="Open Sans" panose="020B0604020202020204" pitchFamily="34" charset="0"/>
              </a:rPr>
              <a:t> </a:t>
            </a:r>
            <a:r>
              <a:rPr lang="ru-RU" b="1" i="0" dirty="0">
                <a:solidFill>
                  <a:srgbClr val="339966"/>
                </a:solidFill>
                <a:effectLst/>
                <a:latin typeface="Open Sans" panose="020B0604020202020204" pitchFamily="34" charset="0"/>
              </a:rPr>
              <a:t>пользователь1@хост1</a:t>
            </a:r>
            <a:r>
              <a:rPr lang="ru-RU" b="1" i="0" dirty="0">
                <a:solidFill>
                  <a:srgbClr val="3366FF"/>
                </a:solidFill>
                <a:effectLst/>
                <a:latin typeface="Open Sans" panose="020B0604020202020204" pitchFamily="34" charset="0"/>
              </a:rPr>
              <a:t>:файл</a:t>
            </a:r>
            <a:r>
              <a:rPr lang="ru-RU" b="1" i="0" dirty="0">
                <a:solidFill>
                  <a:srgbClr val="444444"/>
                </a:solidFill>
                <a:effectLst/>
                <a:latin typeface="Open Sans" panose="020B0604020202020204" pitchFamily="34" charset="0"/>
              </a:rPr>
              <a:t> </a:t>
            </a:r>
            <a:r>
              <a:rPr lang="ru-RU" b="1" i="0" dirty="0">
                <a:solidFill>
                  <a:srgbClr val="339966"/>
                </a:solidFill>
                <a:effectLst/>
                <a:latin typeface="Open Sans" panose="020B0604020202020204" pitchFamily="34" charset="0"/>
              </a:rPr>
              <a:t>пользователь2@хост2:</a:t>
            </a:r>
            <a:r>
              <a:rPr lang="ru-RU" b="1" i="0" dirty="0">
                <a:solidFill>
                  <a:srgbClr val="3366FF"/>
                </a:solidFill>
                <a:effectLst/>
                <a:latin typeface="Open Sans" panose="020B0604020202020204" pitchFamily="34" charset="0"/>
              </a:rPr>
              <a:t>файл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Опции: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-1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использовать протокол SSH1;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-2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использовать протокол SSH2;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-B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пакетный режим для передачи нескольких файлов;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-C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включить сжатие;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 l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установить ограничение скорости в кбит/сек;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-o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задать нужную опцию SSH;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-p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сохранять время модификации;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-r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рекурсивное копирование директорий;</a:t>
            </a:r>
          </a:p>
          <a:p>
            <a:pPr marL="0" indent="0" algn="l" fontAlgn="base">
              <a:buNone/>
            </a:pPr>
            <a:r>
              <a:rPr lang="ru-RU" b="1" i="0" dirty="0">
                <a:solidFill>
                  <a:srgbClr val="444444"/>
                </a:solidFill>
                <a:effectLst/>
                <a:latin typeface="inherit"/>
              </a:rPr>
              <a:t>-v</a:t>
            </a:r>
            <a:r>
              <a:rPr lang="ru-RU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 - более подробный режим.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29FBF58A-9F23-90D1-FF73-8FE4A21D8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756" y="264141"/>
            <a:ext cx="2736305" cy="182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45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418FA4-2F30-85EE-042F-ED8CE1117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Особые обозначения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2FC44AC-E91D-E784-5A4E-87EF16BE1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218" y="2185954"/>
            <a:ext cx="2736305" cy="1826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321F40-2D1A-427F-5E85-320D91A03592}"/>
              </a:ext>
            </a:extLst>
          </p:cNvPr>
          <p:cNvSpPr txBox="1"/>
          <p:nvPr/>
        </p:nvSpPr>
        <p:spPr>
          <a:xfrm>
            <a:off x="981844" y="4293096"/>
            <a:ext cx="39533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Наступать на грабли </a:t>
            </a:r>
          </a:p>
          <a:p>
            <a:r>
              <a:rPr lang="ru-RU" dirty="0"/>
              <a:t>совершать одинаковые </a:t>
            </a:r>
          </a:p>
          <a:p>
            <a:r>
              <a:rPr lang="ru-RU" dirty="0"/>
              <a:t>ошибки снова и снова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663342-C4F0-0676-8214-527C76621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908" y="2096191"/>
            <a:ext cx="2446547" cy="20059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EDD419-5007-FF16-A5B2-3EDAC3655243}"/>
              </a:ext>
            </a:extLst>
          </p:cNvPr>
          <p:cNvSpPr txBox="1"/>
          <p:nvPr/>
        </p:nvSpPr>
        <p:spPr>
          <a:xfrm>
            <a:off x="6382444" y="4293096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Строить велосипед</a:t>
            </a:r>
          </a:p>
          <a:p>
            <a:r>
              <a:rPr lang="ru-RU" dirty="0"/>
              <a:t>Разрабатывать самому решение, уже реализованное другими, вместо того, чтобы им воспользоваться </a:t>
            </a:r>
          </a:p>
        </p:txBody>
      </p:sp>
    </p:spTree>
    <p:extLst>
      <p:ext uri="{BB962C8B-B14F-4D97-AF65-F5344CB8AC3E}">
        <p14:creationId xmlns:p14="http://schemas.microsoft.com/office/powerpoint/2010/main" val="215550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Инструментальные средства автоматизации развертывания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Jenkins / </a:t>
            </a:r>
            <a:r>
              <a:rPr lang="en-US" dirty="0" err="1"/>
              <a:t>Teamcity</a:t>
            </a:r>
            <a:r>
              <a:rPr lang="ru-RU" dirty="0"/>
              <a:t> </a:t>
            </a:r>
            <a:r>
              <a:rPr lang="en-US" dirty="0"/>
              <a:t>/ Gitlab (</a:t>
            </a:r>
            <a:r>
              <a:rPr lang="en-US" dirty="0" err="1"/>
              <a:t>Github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r>
              <a:rPr lang="ru-RU" dirty="0"/>
              <a:t>Агенты внутри                                       Внешние Агенты</a:t>
            </a:r>
            <a:endParaRPr lang="en-US" dirty="0"/>
          </a:p>
          <a:p>
            <a:endParaRPr lang="ru-RU" dirty="0"/>
          </a:p>
        </p:txBody>
      </p:sp>
      <p:pic>
        <p:nvPicPr>
          <p:cNvPr id="15362" name="Picture 2">
            <a:extLst>
              <a:ext uri="{FF2B5EF4-FFF2-40B4-BE49-F238E27FC236}">
                <a16:creationId xmlns:a16="http://schemas.microsoft.com/office/drawing/2014/main" id="{9346BD63-DC88-8312-6347-E74AE6762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639" y="3573015"/>
            <a:ext cx="1811568" cy="134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>
            <a:extLst>
              <a:ext uri="{FF2B5EF4-FFF2-40B4-BE49-F238E27FC236}">
                <a16:creationId xmlns:a16="http://schemas.microsoft.com/office/drawing/2014/main" id="{8AEB3F9F-44EF-E5EE-274C-B2F0481A9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2684" y="3573016"/>
            <a:ext cx="1451827" cy="145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>
            <a:extLst>
              <a:ext uri="{FF2B5EF4-FFF2-40B4-BE49-F238E27FC236}">
                <a16:creationId xmlns:a16="http://schemas.microsoft.com/office/drawing/2014/main" id="{B8398CAC-F455-5617-EE1C-D5508B5C7C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885" y="3573015"/>
            <a:ext cx="1451827" cy="1451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68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Инструментальные средства автоматизации развертывания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Urban code deploy</a:t>
            </a:r>
          </a:p>
          <a:p>
            <a:pPr marL="0" indent="0" algn="l">
              <a:buNone/>
            </a:pPr>
            <a:r>
              <a:rPr lang="ru-RU" sz="2000" i="1" dirty="0"/>
              <a:t>НЕ </a:t>
            </a:r>
            <a:r>
              <a:rPr lang="en-US" sz="2000" i="1" dirty="0"/>
              <a:t>CI</a:t>
            </a:r>
            <a:r>
              <a:rPr lang="ru-RU" sz="2000" i="1" dirty="0"/>
              <a:t>, только </a:t>
            </a:r>
            <a:r>
              <a:rPr lang="en-US" sz="2000" i="1" dirty="0"/>
              <a:t>CD</a:t>
            </a:r>
            <a:r>
              <a:rPr lang="ru-RU" sz="2000" i="1" dirty="0"/>
              <a:t>, требует установки агентов</a:t>
            </a:r>
            <a:endParaRPr lang="en-US" sz="2000" i="1" dirty="0"/>
          </a:p>
          <a:p>
            <a:pPr marL="0" indent="0" algn="l">
              <a:buNone/>
            </a:pPr>
            <a:r>
              <a:rPr lang="ru-RU" sz="2000" b="1" i="0" dirty="0" err="1">
                <a:effectLst/>
              </a:rPr>
              <a:t>UrbanCode</a:t>
            </a:r>
            <a:r>
              <a:rPr lang="ru-RU" sz="2000" b="1" i="0" dirty="0">
                <a:effectLst/>
              </a:rPr>
              <a:t> </a:t>
            </a:r>
            <a:r>
              <a:rPr lang="ru-RU" sz="2000" b="1" i="0" dirty="0" err="1">
                <a:effectLst/>
              </a:rPr>
              <a:t>Deploy</a:t>
            </a:r>
            <a:r>
              <a:rPr lang="ru-RU" sz="2000" b="0" i="0" dirty="0">
                <a:effectLst/>
              </a:rPr>
              <a:t> - это решение для автоматизации выпуска приложений, совмещающее средства просмотра, отслеживания и контроля в одном оптимизированном пакете. Поддерживается масштабирование до развертывания уровня предприятия, включающего несколько тысяч серверов.</a:t>
            </a:r>
          </a:p>
          <a:p>
            <a:pPr marL="0" indent="0">
              <a:buNone/>
            </a:pPr>
            <a:br>
              <a:rPr lang="ru-RU" sz="2000" dirty="0"/>
            </a:br>
            <a:endParaRPr lang="en-US" sz="2000" dirty="0"/>
          </a:p>
          <a:p>
            <a:endParaRPr lang="ru-RU" sz="2000" dirty="0"/>
          </a:p>
        </p:txBody>
      </p:sp>
      <p:pic>
        <p:nvPicPr>
          <p:cNvPr id="16386" name="Picture 2">
            <a:extLst>
              <a:ext uri="{FF2B5EF4-FFF2-40B4-BE49-F238E27FC236}">
                <a16:creationId xmlns:a16="http://schemas.microsoft.com/office/drawing/2014/main" id="{A2AABF17-56DA-AF66-C188-906BADB28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348" y="1312068"/>
            <a:ext cx="3619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5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BCA992-DE5B-F3DD-4018-15017066E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Infrastructure 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+mn-lt"/>
              </a:rPr>
              <a:t>as</a:t>
            </a:r>
            <a:r>
              <a:rPr lang="ru-RU" b="1" i="0" dirty="0">
                <a:solidFill>
                  <a:srgbClr val="111111"/>
                </a:solidFill>
                <a:effectLst/>
                <a:latin typeface="+mn-lt"/>
              </a:rPr>
              <a:t> Code</a:t>
            </a:r>
            <a:endParaRPr lang="ru-RU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B6059E-3287-CADA-7955-2BBD8C0D9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6849311" cy="4470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0" dirty="0">
                <a:solidFill>
                  <a:srgbClr val="111111"/>
                </a:solidFill>
                <a:effectLst/>
              </a:rPr>
              <a:t>IAC</a:t>
            </a:r>
            <a:r>
              <a:rPr lang="ru-RU" b="0" i="0" dirty="0">
                <a:solidFill>
                  <a:srgbClr val="111111"/>
                </a:solidFill>
                <a:effectLst/>
              </a:rPr>
              <a:t>, или </a:t>
            </a:r>
            <a:r>
              <a:rPr lang="ru-RU" b="1" i="0" dirty="0">
                <a:solidFill>
                  <a:srgbClr val="111111"/>
                </a:solidFill>
                <a:effectLst/>
              </a:rPr>
              <a:t>Infrastructure </a:t>
            </a:r>
            <a:r>
              <a:rPr lang="ru-RU" b="1" i="0" dirty="0" err="1">
                <a:solidFill>
                  <a:srgbClr val="111111"/>
                </a:solidFill>
                <a:effectLst/>
              </a:rPr>
              <a:t>as</a:t>
            </a:r>
            <a:r>
              <a:rPr lang="ru-RU" b="1" i="0" dirty="0">
                <a:solidFill>
                  <a:srgbClr val="111111"/>
                </a:solidFill>
                <a:effectLst/>
              </a:rPr>
              <a:t> Code</a:t>
            </a:r>
            <a:r>
              <a:rPr lang="ru-RU" b="0" i="0" dirty="0">
                <a:solidFill>
                  <a:srgbClr val="111111"/>
                </a:solidFill>
                <a:effectLst/>
              </a:rPr>
              <a:t>, представляет собой процесс подготовки (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provisioning</a:t>
            </a:r>
            <a:r>
              <a:rPr lang="ru-RU" b="0" i="0" dirty="0">
                <a:solidFill>
                  <a:srgbClr val="111111"/>
                </a:solidFill>
                <a:effectLst/>
              </a:rPr>
              <a:t>) и управления компьютерными центрами обработки данных с помощью машиночитаемых файлов определений, а не физической конфигурации оборудования или интерактивных инструментов конфигурации.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</a:rPr>
              <a:t>Хотя область IAC является относительно новой по сравнению с конвейером автоматизации 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DevOps</a:t>
            </a:r>
            <a:r>
              <a:rPr lang="ru-RU" b="0" i="0" dirty="0">
                <a:solidFill>
                  <a:srgbClr val="111111"/>
                </a:solidFill>
                <a:effectLst/>
              </a:rPr>
              <a:t>, уже существует достаточно много IAC-инструментов, и новые технологии продолжают развиваться даже в этот самый момент. 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483242C-FB99-CC36-1171-0D6F6FB8A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620" y="76200"/>
            <a:ext cx="3864471" cy="386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99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681BC-12A2-10E3-DE8F-67033E26A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760512"/>
          </a:xfrm>
        </p:spPr>
        <p:txBody>
          <a:bodyPr/>
          <a:lstStyle/>
          <a:p>
            <a:r>
              <a:rPr lang="ru-RU" dirty="0"/>
              <a:t>Преимущества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3E654A-53C1-7CEE-D548-063125FC5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836712"/>
            <a:ext cx="10157354" cy="5688632"/>
          </a:xfrm>
        </p:spPr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111111"/>
                </a:solidFill>
                <a:effectLst/>
              </a:rPr>
              <a:t>Скорость и уменьшение затрат: </a:t>
            </a:r>
            <a:r>
              <a:rPr lang="ru-RU" sz="16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 позволяет быстрее конфигурировать инфраструктуру и направлен на обеспечение прозрачности, чтобы помочь другим командам со всего предприятия работать быстрее и эффективнее. Это освобождает дорогостоящие ресурсы для выполнения других важных задач.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111111"/>
                </a:solidFill>
                <a:effectLst/>
              </a:rPr>
              <a:t>Масштабируемость и стандартизация: </a:t>
            </a:r>
            <a:r>
              <a:rPr lang="ru-RU" sz="16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 предоставляет стабильные среды быстро и на должном уровне. Командам разработчиков не нужно прибегать к ручной настройке - они обеспечивают корректность, описывая с помощью кода требуемое состояние сред. Развертывания инфраструктуры с помощью </a:t>
            </a:r>
            <a:r>
              <a:rPr lang="ru-RU" sz="16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 повторяемы и предотвращают проблемы во время выполнения, вызванных дрейфом конфигурации или отсутствием зависимостей. </a:t>
            </a:r>
            <a:r>
              <a:rPr lang="ru-RU" sz="16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 полностью стандартизирует инфраструктуру, что снижает вероятность ошибок или отклонений.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111111"/>
                </a:solidFill>
                <a:effectLst/>
              </a:rPr>
              <a:t>Безопасность и документация: 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Если за создание всех вычислительных, сетевых и служб хранения отвечает код, они каждый раз будут развертываться одинаково. Это означает, что стандарты безопасности можно легко и последовательно применять в разных компаниях. </a:t>
            </a:r>
            <a:r>
              <a:rPr lang="ru-RU" sz="16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 также служит некой формой документации о правильном способе создания инфраструктуры и страховкой на случай, если сотрудники покинут компанию, обладая важной информацией. Поскольку код можно </a:t>
            </a:r>
            <a:r>
              <a:rPr lang="ru-RU" sz="1600" b="0" i="0" dirty="0" err="1">
                <a:solidFill>
                  <a:srgbClr val="111111"/>
                </a:solidFill>
                <a:effectLst/>
              </a:rPr>
              <a:t>версионировать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, </a:t>
            </a:r>
            <a:r>
              <a:rPr lang="ru-RU" sz="16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 позволяет документировать, регистрировать и отслеживать каждое изменение конфигурации вашего сервера.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600" b="1" i="0" dirty="0">
                <a:solidFill>
                  <a:srgbClr val="111111"/>
                </a:solidFill>
                <a:effectLst/>
              </a:rPr>
              <a:t>Восстановление в аварийных ситуациях: </a:t>
            </a:r>
            <a:r>
              <a:rPr lang="ru-RU" sz="16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600" b="0" i="0" dirty="0">
                <a:solidFill>
                  <a:srgbClr val="111111"/>
                </a:solidFill>
                <a:effectLst/>
              </a:rPr>
              <a:t> — чрезвычайно эффективный способ отслеживания инфраструктуры и повторного развертывания последнего работоспособного состояния после сбоя или катастрофы любого рода.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0610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4C9793-B928-7233-0D69-08026CA71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688504"/>
          </a:xfrm>
        </p:spPr>
        <p:txBody>
          <a:bodyPr>
            <a:normAutofit fontScale="90000"/>
          </a:bodyPr>
          <a:lstStyle/>
          <a:p>
            <a:r>
              <a:rPr lang="ru-RU" dirty="0"/>
              <a:t>Недостатки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BFB877-1DBB-DF71-8561-C3A2D50DD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828" y="836712"/>
            <a:ext cx="10801200" cy="5760640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1800" b="1" i="0" dirty="0">
                <a:solidFill>
                  <a:srgbClr val="111111"/>
                </a:solidFill>
                <a:effectLst/>
              </a:rPr>
              <a:t>Логика и соглашения: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 необходимо понимать </a:t>
            </a:r>
            <a:r>
              <a:rPr lang="ru-RU" sz="18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 скрипты независимо от того, написаны ли они на языке конфигурации </a:t>
            </a:r>
            <a:r>
              <a:rPr lang="ru-RU" sz="1800" b="0" i="0" dirty="0" err="1">
                <a:solidFill>
                  <a:srgbClr val="111111"/>
                </a:solidFill>
                <a:effectLst/>
              </a:rPr>
              <a:t>HashiCorp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 (HCL) или на обычном Python или Ruby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1" i="0" dirty="0">
                <a:solidFill>
                  <a:srgbClr val="111111"/>
                </a:solidFill>
                <a:effectLst/>
              </a:rPr>
              <a:t>Обслуживаемость и возможность отслеживания: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 хотя </a:t>
            </a:r>
            <a:r>
              <a:rPr lang="ru-RU" sz="18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 предоставляет отличный способ отслеживания изменений в инфраструктуре и мониторинга, обслуживание </a:t>
            </a:r>
            <a:r>
              <a:rPr lang="ru-RU" sz="1800" b="0" i="0" dirty="0" err="1">
                <a:solidFill>
                  <a:srgbClr val="111111"/>
                </a:solidFill>
                <a:effectLst/>
              </a:rPr>
              <a:t>сетапа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 </a:t>
            </a:r>
            <a:r>
              <a:rPr lang="ru-RU" sz="18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 само по себе становится проблемой при достижении определенного масштаба. Когда </a:t>
            </a:r>
            <a:r>
              <a:rPr lang="ru-RU" sz="18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 широко используется в организации с несколькими командами, отслеживание и управление версиями конфигураций не так просты, как может показаться на первый взгляд.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1" i="0" dirty="0">
                <a:solidFill>
                  <a:srgbClr val="111111"/>
                </a:solidFill>
                <a:effectLst/>
              </a:rPr>
              <a:t>RBAC: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 Основываясь на нем, управление доступом тоже становится сложной задачей. Установка ролей и разрешений в различных частях организации, которые внезапно получают доступ к скриптам для быстрого развертывания кластеров и сред, может оказаться довольно сложной задачей.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1" i="0" dirty="0">
                <a:solidFill>
                  <a:srgbClr val="111111"/>
                </a:solidFill>
                <a:effectLst/>
              </a:rPr>
              <a:t>Запаздывание фич: 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Инструменты </a:t>
            </a:r>
            <a:r>
              <a:rPr lang="ru-RU" sz="1800" b="0" i="0" dirty="0" err="1">
                <a:solidFill>
                  <a:srgbClr val="111111"/>
                </a:solidFill>
                <a:effectLst/>
              </a:rPr>
              <a:t>IaC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, не зависящие от поставщика (например, </a:t>
            </a:r>
            <a:r>
              <a:rPr lang="ru-RU" sz="1800" b="0" i="0" dirty="0" err="1">
                <a:solidFill>
                  <a:srgbClr val="111111"/>
                </a:solidFill>
                <a:effectLst/>
              </a:rPr>
              <a:t>Terraform</a:t>
            </a:r>
            <a:r>
              <a:rPr lang="ru-RU" sz="1800" b="0" i="0" dirty="0">
                <a:solidFill>
                  <a:srgbClr val="111111"/>
                </a:solidFill>
                <a:effectLst/>
              </a:rPr>
              <a:t>), часто запаздывают с фичами в сравнении с продуктами, привязанными к конкретному поставщику. Это связано с тем, что поставщикам инструментов необходимо обновлять провайдеров, чтобы полностью охватить новые облачные фичи, выпускаемые с постоянно растущими темпами. </a:t>
            </a:r>
          </a:p>
        </p:txBody>
      </p:sp>
    </p:spTree>
    <p:extLst>
      <p:ext uri="{BB962C8B-B14F-4D97-AF65-F5344CB8AC3E}">
        <p14:creationId xmlns:p14="http://schemas.microsoft.com/office/powerpoint/2010/main" val="2674680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F256D9-380B-7B8A-8EA2-30147293F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80" y="0"/>
            <a:ext cx="10157354" cy="780504"/>
          </a:xfrm>
        </p:spPr>
        <p:txBody>
          <a:bodyPr/>
          <a:lstStyle/>
          <a:p>
            <a:r>
              <a:rPr lang="ru-RU" dirty="0"/>
              <a:t>Инструменты </a:t>
            </a:r>
            <a:r>
              <a:rPr lang="en-US" dirty="0"/>
              <a:t>IAC</a:t>
            </a:r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3F6B035-1A2E-5016-D81C-1B06AADD5854}"/>
              </a:ext>
            </a:extLst>
          </p:cNvPr>
          <p:cNvGraphicFramePr>
            <a:graphicFrameLocks noGrp="1"/>
          </p:cNvGraphicFramePr>
          <p:nvPr/>
        </p:nvGraphicFramePr>
        <p:xfrm>
          <a:off x="405780" y="708633"/>
          <a:ext cx="11593287" cy="6105861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1595284">
                  <a:extLst>
                    <a:ext uri="{9D8B030D-6E8A-4147-A177-3AD203B41FA5}">
                      <a16:colId xmlns:a16="http://schemas.microsoft.com/office/drawing/2014/main" val="4015086728"/>
                    </a:ext>
                  </a:extLst>
                </a:gridCol>
                <a:gridCol w="3225597">
                  <a:extLst>
                    <a:ext uri="{9D8B030D-6E8A-4147-A177-3AD203B41FA5}">
                      <a16:colId xmlns:a16="http://schemas.microsoft.com/office/drawing/2014/main" val="2370494199"/>
                    </a:ext>
                  </a:extLst>
                </a:gridCol>
                <a:gridCol w="1788087">
                  <a:extLst>
                    <a:ext uri="{9D8B030D-6E8A-4147-A177-3AD203B41FA5}">
                      <a16:colId xmlns:a16="http://schemas.microsoft.com/office/drawing/2014/main" val="3988754416"/>
                    </a:ext>
                  </a:extLst>
                </a:gridCol>
                <a:gridCol w="1630315">
                  <a:extLst>
                    <a:ext uri="{9D8B030D-6E8A-4147-A177-3AD203B41FA5}">
                      <a16:colId xmlns:a16="http://schemas.microsoft.com/office/drawing/2014/main" val="3462351232"/>
                    </a:ext>
                  </a:extLst>
                </a:gridCol>
                <a:gridCol w="2033529">
                  <a:extLst>
                    <a:ext uri="{9D8B030D-6E8A-4147-A177-3AD203B41FA5}">
                      <a16:colId xmlns:a16="http://schemas.microsoft.com/office/drawing/2014/main" val="2397490109"/>
                    </a:ext>
                  </a:extLst>
                </a:gridCol>
                <a:gridCol w="1320475">
                  <a:extLst>
                    <a:ext uri="{9D8B030D-6E8A-4147-A177-3AD203B41FA5}">
                      <a16:colId xmlns:a16="http://schemas.microsoft.com/office/drawing/2014/main" val="2969395676"/>
                    </a:ext>
                  </a:extLst>
                </a:gridCol>
              </a:tblGrid>
              <a:tr h="423015"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chemeClr val="tx2"/>
                          </a:solidFill>
                          <a:effectLst/>
                        </a:rPr>
                        <a:t>Имя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>
                          <a:solidFill>
                            <a:schemeClr val="tx2"/>
                          </a:solidFill>
                          <a:effectLst/>
                        </a:rPr>
                        <a:t>Описание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>
                          <a:solidFill>
                            <a:schemeClr val="tx2"/>
                          </a:solidFill>
                          <a:effectLst/>
                        </a:rPr>
                        <a:t>Синтаксис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 dirty="0">
                          <a:solidFill>
                            <a:schemeClr val="tx2"/>
                          </a:solidFill>
                          <a:effectLst/>
                        </a:rPr>
                        <a:t>Лицензия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b="1">
                          <a:solidFill>
                            <a:schemeClr val="tx2"/>
                          </a:solidFill>
                          <a:effectLst/>
                        </a:rPr>
                        <a:t>Сайт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solidFill>
                            <a:schemeClr val="tx2"/>
                          </a:solidFill>
                          <a:effectLst/>
                        </a:rPr>
                        <a:t>GitHub </a:t>
                      </a:r>
                      <a:r>
                        <a:rPr lang="ru-RU" sz="1200" b="1" dirty="0">
                          <a:solidFill>
                            <a:schemeClr val="tx2"/>
                          </a:solidFill>
                          <a:effectLst/>
                        </a:rPr>
                        <a:t>репозиторий</a:t>
                      </a:r>
                    </a:p>
                  </a:txBody>
                  <a:tcPr marL="5939" marR="5939" marT="2969" marB="4454"/>
                </a:tc>
                <a:extLst>
                  <a:ext uri="{0D108BD9-81ED-4DB2-BD59-A6C34878D82A}">
                    <a16:rowId xmlns:a16="http://schemas.microsoft.com/office/drawing/2014/main" val="3209325975"/>
                  </a:ext>
                </a:extLst>
              </a:tr>
              <a:tr h="906337"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solidFill>
                            <a:schemeClr val="tx2"/>
                          </a:solidFill>
                          <a:effectLst/>
                        </a:rPr>
                        <a:t>Terraform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</a:rPr>
                        <a:t>Terraform — это программный IAC-инструмент, созданный HashiCorp. Он известен как декларативный provisioning-инструмент без агентов и без мастера. 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</a:rPr>
                        <a:t>.tf файл (похож на JSON)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>
                          <a:solidFill>
                            <a:schemeClr val="tx2"/>
                          </a:solidFill>
                          <a:effectLst/>
                        </a:rPr>
                        <a:t>MPL 2.0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terraform.io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github.com/hashicorp/terraform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extLst>
                  <a:ext uri="{0D108BD9-81ED-4DB2-BD59-A6C34878D82A}">
                    <a16:rowId xmlns:a16="http://schemas.microsoft.com/office/drawing/2014/main" val="1034077059"/>
                  </a:ext>
                </a:extLst>
              </a:tr>
              <a:tr h="906337"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solidFill>
                            <a:schemeClr val="tx2"/>
                          </a:solidFill>
                          <a:effectLst/>
                        </a:rPr>
                        <a:t>Ansible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</a:rPr>
                        <a:t>Поддерживаемый Red Hat, </a:t>
                      </a:r>
                      <a:r>
                        <a:rPr lang="ru-RU" sz="1200" dirty="0" err="1">
                          <a:solidFill>
                            <a:schemeClr val="tx2"/>
                          </a:solidFill>
                          <a:effectLst/>
                        </a:rPr>
                        <a:t>Ansible</a:t>
                      </a: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</a:rPr>
                        <a:t> — это программный IAC-инструмент, вмещающий в себе </a:t>
                      </a:r>
                      <a:r>
                        <a:rPr lang="ru-RU" sz="1200" dirty="0" err="1">
                          <a:solidFill>
                            <a:schemeClr val="tx2"/>
                          </a:solidFill>
                          <a:effectLst/>
                        </a:rPr>
                        <a:t>provisioning</a:t>
                      </a: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</a:rPr>
                        <a:t>, управление конфигурацией и развертывания приложений.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>
                          <a:solidFill>
                            <a:schemeClr val="tx2"/>
                          </a:solidFill>
                          <a:effectLst/>
                        </a:rPr>
                        <a:t>YAML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>
                          <a:solidFill>
                            <a:schemeClr val="tx2"/>
                          </a:solidFill>
                          <a:effectLst/>
                        </a:rPr>
                        <a:t>GPL 3.0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ansible.com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github.com/ansible/ansible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extLst>
                  <a:ext uri="{0D108BD9-81ED-4DB2-BD59-A6C34878D82A}">
                    <a16:rowId xmlns:a16="http://schemas.microsoft.com/office/drawing/2014/main" val="2430693716"/>
                  </a:ext>
                </a:extLst>
              </a:tr>
              <a:tr h="723573"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solidFill>
                            <a:schemeClr val="tx2"/>
                          </a:solidFill>
                          <a:effectLst/>
                        </a:rPr>
                        <a:t>Chef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 err="1">
                          <a:solidFill>
                            <a:schemeClr val="tx2"/>
                          </a:solidFill>
                          <a:effectLst/>
                        </a:rPr>
                        <a:t>Chef</a:t>
                      </a: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</a:rPr>
                        <a:t> автоматизирует процесс управления конфигурациями, гарантируя, что каждая система правильно настроена и согласована.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dirty="0">
                          <a:solidFill>
                            <a:schemeClr val="tx2"/>
                          </a:solidFill>
                          <a:effectLst/>
                        </a:rPr>
                        <a:t>Ruby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>
                          <a:solidFill>
                            <a:schemeClr val="tx2"/>
                          </a:solidFill>
                          <a:effectLst/>
                        </a:rPr>
                        <a:t>Apache 2.0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chef.io/products/chef-infra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github.com/chef/chef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extLst>
                  <a:ext uri="{0D108BD9-81ED-4DB2-BD59-A6C34878D82A}">
                    <a16:rowId xmlns:a16="http://schemas.microsoft.com/office/drawing/2014/main" val="3540624854"/>
                  </a:ext>
                </a:extLst>
              </a:tr>
              <a:tr h="906337"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>
                          <a:solidFill>
                            <a:schemeClr val="tx2"/>
                          </a:solidFill>
                          <a:effectLst/>
                        </a:rPr>
                        <a:t>Puppet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</a:rPr>
                        <a:t>Puppet — это инструмент управления конфигурацией программного обеспечения, который имеет собственный декларативный язык для описания конфигурации системы.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</a:rPr>
                        <a:t>Язык </a:t>
                      </a:r>
                      <a:r>
                        <a:rPr lang="ru-RU" sz="1200" dirty="0" err="1">
                          <a:solidFill>
                            <a:schemeClr val="tx2"/>
                          </a:solidFill>
                          <a:effectLst/>
                        </a:rPr>
                        <a:t>Puppet</a:t>
                      </a:r>
                      <a:r>
                        <a:rPr lang="ru-RU" sz="1200" dirty="0">
                          <a:solidFill>
                            <a:schemeClr val="tx2"/>
                          </a:solidFill>
                          <a:effectLst/>
                        </a:rPr>
                        <a:t> (похож на JSON) или Ruby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>
                          <a:solidFill>
                            <a:schemeClr val="tx2"/>
                          </a:solidFill>
                          <a:effectLst/>
                        </a:rPr>
                        <a:t>Apache 2.0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puppet.com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github.com/puppetlabs/puppet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extLst>
                  <a:ext uri="{0D108BD9-81ED-4DB2-BD59-A6C34878D82A}">
                    <a16:rowId xmlns:a16="http://schemas.microsoft.com/office/drawing/2014/main" val="3090790985"/>
                  </a:ext>
                </a:extLst>
              </a:tr>
              <a:tr h="1260801"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 err="1">
                          <a:solidFill>
                            <a:schemeClr val="tx2"/>
                          </a:solidFill>
                          <a:effectLst/>
                        </a:rPr>
                        <a:t>SaltStack</a:t>
                      </a:r>
                      <a:endParaRPr lang="en-US" sz="1200" b="1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</a:rPr>
                        <a:t>Поддерживаемый VMWare, SaltStack — это программное обеспечение с открытым исходным кодом на основе Python для управляемой событиями (event-driven) IT-автоматизации, удаленного выполнения задач и управления конфигурацией.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>
                          <a:solidFill>
                            <a:schemeClr val="tx2"/>
                          </a:solidFill>
                          <a:effectLst/>
                        </a:rPr>
                        <a:t>Python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dirty="0">
                          <a:solidFill>
                            <a:schemeClr val="tx2"/>
                          </a:solidFill>
                          <a:effectLst/>
                        </a:rPr>
                        <a:t>Apache 2.0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 dirty="0">
                          <a:solidFill>
                            <a:schemeClr val="tx2"/>
                          </a:solidFill>
                          <a:effectLst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repo.saltproject.io</a:t>
                      </a:r>
                      <a:endParaRPr lang="en-US" sz="120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 dirty="0">
                          <a:solidFill>
                            <a:srgbClr val="0070C0"/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github.com/</a:t>
                      </a:r>
                      <a:r>
                        <a:rPr lang="en-US" sz="1200" u="sng" strike="noStrike" dirty="0" err="1">
                          <a:solidFill>
                            <a:srgbClr val="0070C0"/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saltstack</a:t>
                      </a:r>
                      <a:r>
                        <a:rPr lang="en-US" sz="1200" u="sng" strike="noStrike" dirty="0">
                          <a:solidFill>
                            <a:schemeClr val="tx2"/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/salt</a:t>
                      </a:r>
                      <a:endParaRPr lang="en-US" sz="120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extLst>
                  <a:ext uri="{0D108BD9-81ED-4DB2-BD59-A6C34878D82A}">
                    <a16:rowId xmlns:a16="http://schemas.microsoft.com/office/drawing/2014/main" val="4141698276"/>
                  </a:ext>
                </a:extLst>
              </a:tr>
              <a:tr h="906337">
                <a:tc>
                  <a:txBody>
                    <a:bodyPr/>
                    <a:lstStyle/>
                    <a:p>
                      <a:pPr fontAlgn="t"/>
                      <a:r>
                        <a:rPr lang="en-US" sz="1200" b="1" dirty="0" err="1">
                          <a:solidFill>
                            <a:schemeClr val="tx2"/>
                          </a:solidFill>
                          <a:effectLst/>
                        </a:rPr>
                        <a:t>Pulumi</a:t>
                      </a:r>
                      <a:endParaRPr lang="en-US" sz="1200" b="1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</a:rPr>
                        <a:t>IAC SDK с открытым исходным кодом Pulumi позволяет создавать, развертывать и управлять инфраструктурой в любом облаке, используя ваши любимые языки.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200">
                          <a:solidFill>
                            <a:schemeClr val="tx2"/>
                          </a:solidFill>
                          <a:effectLst/>
                        </a:rPr>
                        <a:t>Различные языки программирования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>
                          <a:solidFill>
                            <a:schemeClr val="tx2"/>
                          </a:solidFill>
                          <a:effectLst/>
                        </a:rPr>
                        <a:t>Apache 2.0</a:t>
                      </a: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>
                          <a:solidFill>
                            <a:schemeClr val="tx2"/>
                          </a:solidFill>
                          <a:effectLst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pulumi.com</a:t>
                      </a:r>
                      <a:endParaRPr lang="en-US" sz="120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200" u="sng" strike="noStrike" dirty="0">
                          <a:solidFill>
                            <a:srgbClr val="0070C0"/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github.com/</a:t>
                      </a:r>
                      <a:r>
                        <a:rPr lang="en-US" sz="1200" u="sng" strike="noStrike" dirty="0" err="1">
                          <a:solidFill>
                            <a:srgbClr val="0070C0"/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pulumi</a:t>
                      </a:r>
                      <a:r>
                        <a:rPr lang="en-US" sz="1200" u="sng" strike="noStrike" dirty="0">
                          <a:solidFill>
                            <a:srgbClr val="0070C0"/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/</a:t>
                      </a:r>
                      <a:r>
                        <a:rPr lang="en-US" sz="1200" u="sng" strike="noStrike" dirty="0" err="1">
                          <a:solidFill>
                            <a:schemeClr val="tx2"/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pulumi</a:t>
                      </a:r>
                      <a:endParaRPr lang="en-US" sz="1200" dirty="0">
                        <a:solidFill>
                          <a:schemeClr val="tx2"/>
                        </a:solidFill>
                        <a:effectLst/>
                      </a:endParaRPr>
                    </a:p>
                  </a:txBody>
                  <a:tcPr marL="5939" marR="5939" marT="2969" marB="4454"/>
                </a:tc>
                <a:extLst>
                  <a:ext uri="{0D108BD9-81ED-4DB2-BD59-A6C34878D82A}">
                    <a16:rowId xmlns:a16="http://schemas.microsoft.com/office/drawing/2014/main" val="3446463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585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84238-7DB4-55C8-A981-49A7BB138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11111"/>
                </a:solidFill>
                <a:effectLst/>
                <a:latin typeface="+mn-lt"/>
              </a:rPr>
              <a:t>Agent vs Agentless</a:t>
            </a:r>
            <a:endParaRPr lang="ru-RU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C425FF-DF95-3EB7-CEC4-C645642F7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</a:rPr>
              <a:t>IAC-инструмент может требовать запуска агента на каждом сервере, который вы хотите настроить.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</a:rPr>
              <a:t>Если нет, то такой инструмент называется «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agentless</a:t>
            </a:r>
            <a:r>
              <a:rPr lang="ru-RU" b="0" i="0" dirty="0">
                <a:solidFill>
                  <a:srgbClr val="111111"/>
                </a:solidFill>
                <a:effectLst/>
              </a:rPr>
              <a:t>».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83A00C1-7619-F4C9-7D25-F61053378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148" y="3343275"/>
            <a:ext cx="45720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48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84238-7DB4-55C8-A981-49A7BB138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b="0" i="0" dirty="0">
                <a:solidFill>
                  <a:srgbClr val="111111"/>
                </a:solidFill>
                <a:effectLst/>
                <a:latin typeface="+mn-lt"/>
              </a:rPr>
              <a:t>Mutable vs Immutable</a:t>
            </a:r>
            <a:endParaRPr lang="ru-RU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C425FF-DF95-3EB7-CEC4-C645642F7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1844" y="920687"/>
            <a:ext cx="10737743" cy="4470400"/>
          </a:xfrm>
        </p:spPr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</a:rPr>
              <a:t>Некоторые инструменты, такие как 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Terraform</a:t>
            </a:r>
            <a:r>
              <a:rPr lang="ru-RU" b="0" i="0" dirty="0">
                <a:solidFill>
                  <a:srgbClr val="111111"/>
                </a:solidFill>
                <a:effectLst/>
              </a:rPr>
              <a:t>, занимаются не изменением уже подготовленной (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provisioned</a:t>
            </a:r>
            <a:r>
              <a:rPr lang="ru-RU" b="0" i="0" dirty="0">
                <a:solidFill>
                  <a:srgbClr val="111111"/>
                </a:solidFill>
                <a:effectLst/>
              </a:rPr>
              <a:t>) инфраструктуры, а развертывают новый сервер, что означает, что они следуют парадигме неизменяемой (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immutable</a:t>
            </a:r>
            <a:r>
              <a:rPr lang="ru-RU" b="0" i="0" dirty="0">
                <a:solidFill>
                  <a:srgbClr val="111111"/>
                </a:solidFill>
                <a:effectLst/>
              </a:rPr>
              <a:t>) инфраструктуры.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</a:rPr>
              <a:t>Другие инструменты, такие как 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Ansible</a:t>
            </a:r>
            <a:r>
              <a:rPr lang="ru-RU" b="0" i="0" dirty="0">
                <a:solidFill>
                  <a:srgbClr val="111111"/>
                </a:solidFill>
                <a:effectLst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Chef</a:t>
            </a:r>
            <a:r>
              <a:rPr lang="ru-RU" b="0" i="0" dirty="0">
                <a:solidFill>
                  <a:srgbClr val="111111"/>
                </a:solidFill>
                <a:effectLst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SaltStack</a:t>
            </a:r>
            <a:r>
              <a:rPr lang="ru-RU" b="0" i="0" dirty="0">
                <a:solidFill>
                  <a:srgbClr val="111111"/>
                </a:solidFill>
                <a:effectLst/>
              </a:rPr>
              <a:t> и 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Puppet</a:t>
            </a:r>
            <a:r>
              <a:rPr lang="ru-RU" b="0" i="0" dirty="0">
                <a:solidFill>
                  <a:srgbClr val="111111"/>
                </a:solidFill>
                <a:effectLst/>
              </a:rPr>
              <a:t>, могут изменять существующие ресурсы, а это означает, что эти инструменты следуют парадигме изменяемой (</a:t>
            </a:r>
            <a:r>
              <a:rPr lang="ru-RU" b="0" i="0" dirty="0" err="1">
                <a:solidFill>
                  <a:srgbClr val="111111"/>
                </a:solidFill>
                <a:effectLst/>
              </a:rPr>
              <a:t>mutable</a:t>
            </a:r>
            <a:r>
              <a:rPr lang="ru-RU" b="0" i="0" dirty="0">
                <a:solidFill>
                  <a:srgbClr val="111111"/>
                </a:solidFill>
                <a:effectLst/>
              </a:rPr>
              <a:t>) инфраструктуры.</a:t>
            </a:r>
            <a:endParaRPr lang="ru-RU" dirty="0"/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49A14E25-DA99-B387-321D-45C24B6E3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188" y="3861048"/>
            <a:ext cx="7824784" cy="274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84238-7DB4-55C8-A981-49A7BB138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760512"/>
          </a:xfrm>
        </p:spPr>
        <p:txBody>
          <a:bodyPr/>
          <a:lstStyle/>
          <a:p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Procedural vs Declarative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C425FF-DF95-3EB7-CEC4-C645642F7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7828" y="908720"/>
            <a:ext cx="10157354" cy="1943224"/>
          </a:xfrm>
        </p:spPr>
        <p:txBody>
          <a:bodyPr/>
          <a:lstStyle/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Процедурные языки, такие как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Ansible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Chef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позволяют описывать с помощью кода поэтапное выполнение</a:t>
            </a: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. </a:t>
            </a:r>
            <a:endParaRPr lang="ru-RU" b="0" i="0" dirty="0">
              <a:solidFill>
                <a:srgbClr val="111111"/>
              </a:solidFill>
              <a:effectLst/>
              <a:latin typeface="-apple-system"/>
            </a:endParaRPr>
          </a:p>
          <a:p>
            <a:pPr marL="0" indent="0">
              <a:buNone/>
            </a:pPr>
            <a:r>
              <a:rPr lang="ru-RU" dirty="0">
                <a:solidFill>
                  <a:srgbClr val="111111"/>
                </a:solidFill>
                <a:latin typeface="-apple-system"/>
              </a:rPr>
              <a:t>Д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екларативные языки, такие как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Terraform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SaltStack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Puppet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позволяют просто указать желаемое состояние.</a:t>
            </a:r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915B30C-D22D-BDD1-FD7B-EA2A719F2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988" y="2708920"/>
            <a:ext cx="7118849" cy="400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23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84238-7DB4-55C8-A981-49A7BB138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</p:spPr>
        <p:txBody>
          <a:bodyPr anchor="b">
            <a:normAutofit/>
          </a:bodyPr>
          <a:lstStyle/>
          <a:p>
            <a:r>
              <a:rPr lang="en-US" b="0" i="0">
                <a:effectLst/>
              </a:rPr>
              <a:t>Master vs Masterless</a:t>
            </a:r>
            <a:br>
              <a:rPr lang="en-US" b="0" i="0">
                <a:effectLst/>
              </a:rPr>
            </a:br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A30927C-7372-54DB-5B3E-1B1B26531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661" y="1701800"/>
            <a:ext cx="4470400" cy="4470400"/>
          </a:xfrm>
          <a:prstGeom prst="rect">
            <a:avLst/>
          </a:prstGeom>
          <a:noFill/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1BC425FF-DF95-3EB7-CEC4-C645642F7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0" i="0">
                <a:effectLst/>
              </a:rPr>
              <a:t>Языки, такие как Chef, требуют, чтобы вы запускали отдельный главный сервер (master), чтобы обеспечить дополнительное управление и постоянные состояния. </a:t>
            </a:r>
          </a:p>
          <a:p>
            <a:pPr marL="0" indent="0">
              <a:buNone/>
            </a:pPr>
            <a:r>
              <a:rPr lang="ru-RU" b="0" i="0">
                <a:effectLst/>
              </a:rPr>
              <a:t>Другие языки, такие как Ansible и Terraform, не нуждаются в определении мастера.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5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B9EE30-712F-CBBD-3787-79A3555B5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развития</a:t>
            </a:r>
          </a:p>
        </p:txBody>
      </p:sp>
      <p:sp>
        <p:nvSpPr>
          <p:cNvPr id="5" name="Стрелка: шеврон 4">
            <a:extLst>
              <a:ext uri="{FF2B5EF4-FFF2-40B4-BE49-F238E27FC236}">
                <a16:creationId xmlns:a16="http://schemas.microsoft.com/office/drawing/2014/main" id="{C0A803F2-1CA7-32DB-8F40-20E3055DFA63}"/>
              </a:ext>
            </a:extLst>
          </p:cNvPr>
          <p:cNvSpPr/>
          <p:nvPr/>
        </p:nvSpPr>
        <p:spPr>
          <a:xfrm>
            <a:off x="971322" y="1758201"/>
            <a:ext cx="2232248" cy="1224136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 90-х</a:t>
            </a:r>
          </a:p>
        </p:txBody>
      </p:sp>
      <p:sp>
        <p:nvSpPr>
          <p:cNvPr id="6" name="Стрелка: шеврон 5">
            <a:extLst>
              <a:ext uri="{FF2B5EF4-FFF2-40B4-BE49-F238E27FC236}">
                <a16:creationId xmlns:a16="http://schemas.microsoft.com/office/drawing/2014/main" id="{4ABC6DAA-CC80-2D9E-3CBA-E4B458B815BB}"/>
              </a:ext>
            </a:extLst>
          </p:cNvPr>
          <p:cNvSpPr/>
          <p:nvPr/>
        </p:nvSpPr>
        <p:spPr>
          <a:xfrm>
            <a:off x="3574132" y="1758201"/>
            <a:ext cx="2232248" cy="1224136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90-е</a:t>
            </a:r>
          </a:p>
        </p:txBody>
      </p:sp>
      <p:sp>
        <p:nvSpPr>
          <p:cNvPr id="7" name="Стрелка: шеврон 6">
            <a:extLst>
              <a:ext uri="{FF2B5EF4-FFF2-40B4-BE49-F238E27FC236}">
                <a16:creationId xmlns:a16="http://schemas.microsoft.com/office/drawing/2014/main" id="{8AEAE9FA-AF73-6CF5-F84A-D48F88C6D50E}"/>
              </a:ext>
            </a:extLst>
          </p:cNvPr>
          <p:cNvSpPr/>
          <p:nvPr/>
        </p:nvSpPr>
        <p:spPr>
          <a:xfrm>
            <a:off x="6287906" y="1758201"/>
            <a:ext cx="2232248" cy="1224136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2000-е</a:t>
            </a:r>
          </a:p>
        </p:txBody>
      </p:sp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11B81F20-C40C-7F4A-9C4B-0925DA5CFB4E}"/>
              </a:ext>
            </a:extLst>
          </p:cNvPr>
          <p:cNvSpPr/>
          <p:nvPr/>
        </p:nvSpPr>
        <p:spPr>
          <a:xfrm>
            <a:off x="9001681" y="1743586"/>
            <a:ext cx="2232248" cy="1224136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2010+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E7CFDE-D7F9-6B34-F198-5544B03A6C38}"/>
              </a:ext>
            </a:extLst>
          </p:cNvPr>
          <p:cNvSpPr txBox="1"/>
          <p:nvPr/>
        </p:nvSpPr>
        <p:spPr>
          <a:xfrm>
            <a:off x="971322" y="3632062"/>
            <a:ext cx="22132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Мейнфреймы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D15D8C-1E3D-D7C1-B707-6A74C7AC16C9}"/>
              </a:ext>
            </a:extLst>
          </p:cNvPr>
          <p:cNvSpPr txBox="1"/>
          <p:nvPr/>
        </p:nvSpPr>
        <p:spPr>
          <a:xfrm>
            <a:off x="3502123" y="3644831"/>
            <a:ext cx="24907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/>
              <a:t>Клиентские ОС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Локальные сети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Интеграторы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0BA46E-3F8B-9FDD-AA12-654FCCFF48AE}"/>
              </a:ext>
            </a:extLst>
          </p:cNvPr>
          <p:cNvSpPr txBox="1"/>
          <p:nvPr/>
        </p:nvSpPr>
        <p:spPr>
          <a:xfrm>
            <a:off x="6195986" y="3644831"/>
            <a:ext cx="25627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/>
              <a:t>Развитие интернета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Дата-центры</a:t>
            </a:r>
          </a:p>
          <a:p>
            <a:pPr marL="342900" indent="-342900">
              <a:buFontTx/>
              <a:buChar char="-"/>
            </a:pPr>
            <a:r>
              <a:rPr lang="en-US" sz="2000" b="0" i="0" dirty="0">
                <a:effectLst/>
              </a:rPr>
              <a:t>co-location</a:t>
            </a:r>
            <a:endParaRPr lang="ru-RU" sz="2000" b="0" i="0" dirty="0">
              <a:effectLst/>
            </a:endParaRPr>
          </a:p>
          <a:p>
            <a:pPr marL="342900" indent="-342900">
              <a:buFontTx/>
              <a:buChar char="-"/>
            </a:pPr>
            <a:r>
              <a:rPr lang="ru-RU" sz="2000" dirty="0"/>
              <a:t>Аутсорсинг</a:t>
            </a:r>
            <a:endParaRPr lang="ru-RU" sz="2000" b="0" i="0" dirty="0">
              <a:effectLst/>
            </a:endParaRPr>
          </a:p>
          <a:p>
            <a:pPr marL="342900" indent="-342900">
              <a:buFontTx/>
              <a:buChar char="-"/>
            </a:pPr>
            <a:endParaRPr lang="ru-RU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1753AF-0EF1-09ED-B818-3A2F90BD76D6}"/>
              </a:ext>
            </a:extLst>
          </p:cNvPr>
          <p:cNvSpPr txBox="1"/>
          <p:nvPr/>
        </p:nvSpPr>
        <p:spPr>
          <a:xfrm>
            <a:off x="8886298" y="3570507"/>
            <a:ext cx="23312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-    облака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сервис-провайдеры </a:t>
            </a:r>
          </a:p>
        </p:txBody>
      </p:sp>
    </p:spTree>
    <p:extLst>
      <p:ext uri="{BB962C8B-B14F-4D97-AF65-F5344CB8AC3E}">
        <p14:creationId xmlns:p14="http://schemas.microsoft.com/office/powerpoint/2010/main" val="165701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677E54-AFF7-FB28-2630-AA4186CFC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Configuration vs Provisioning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6EA6C4-FA75-B322-E9A5-867AE6C75C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Ansible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Chef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SaltStack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Puppet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известны как инструменты управления конфигурацией, что означает, что их основная цель — настроить ресурсы. Другие инструменты, такие как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Terraform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Pulumi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являются инструментами обеспечения (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provisioning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), а это означает, что их основная цель — предоставлять ресурсы. Однако по мере того, как инструменты развиваются, их функционал может начать пересекаться.</a:t>
            </a:r>
            <a:endParaRPr lang="ru-RU" dirty="0"/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E51EE83A-A8BB-9749-88B0-A95CAE175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076" y="4005064"/>
            <a:ext cx="571500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1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D6A579-085D-7E10-D2A4-A69C5ADCB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Pull &amp; Push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520DAF-8784-009A-825F-DAB7EEACF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837" y="1701800"/>
            <a:ext cx="8424936" cy="4470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111111"/>
                </a:solidFill>
                <a:latin typeface="-apple-system"/>
              </a:rPr>
              <a:t>В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основе подхода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pull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лежит тот факт, что все изменения применяются изнутри кластера. Внутри кластера есть оператор, который регулярно проверяет связанные репозитории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Git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Docker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Registry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. Если в них происходят какие-либо изменения, состояние кластера обновляется изнутри. Обычно считается, что подобный процесс весьма безопасен, поскольку ни у одного внешнего клиента нет доступа к правам администратора кластера.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В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push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-подходе внешняя система (преимущественно CD-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пайплайны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) запускает развертывания в кластер после коммита в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Git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-репозиторий или в случае успешного выполнения предыдущего CI-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пайплайна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. В этом подходе система обладает доступом в кластер.</a:t>
            </a:r>
            <a:endParaRPr lang="ru-RU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3B3DBE7-F048-B7B3-05C5-F580FCA1C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756" y="76200"/>
            <a:ext cx="2564904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397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C4BC7C-065A-8870-9C6F-7456A7102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Chef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D269D9-2E26-A74F-C74B-2C08F0324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8793527" cy="4470400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В отличие от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Terraform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или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Ansible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Chef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требует установки мастер-сервера и запустили агентов на серверах, с которыми вы хотите работать. Наличие мастера и агентов может иметь несколько преимуществ. 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Мастер-сервер может быть центральным местом, из которого можно управлять и контролировать инфраструктуру. 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Наличие агентов может гарантировать правильную работу обновлений. Однако, агенты и мастер-сервер также предполагают дополнительное обслуживание большую уязвимость. Когда вы выбираете IAC для начала, вы должны убедиться, какой инструмент лучше всего подходит для вашей ситуации.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Файл конфигурации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Chef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основан на языке программирования Ruby, который может дать вам некоторую гибкость, если вы хотите попробовать дополнительную логику управления. </a:t>
            </a:r>
            <a:endParaRPr lang="ru-RU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B59FF23-2A40-E9DE-0900-81A6021C8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0836" y="188640"/>
            <a:ext cx="1754510" cy="2173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8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5478F-9680-A0C9-F755-4702E4AD8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Puppet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6FEEE5-E65A-9CD5-39E1-AD2065E1E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111111"/>
                </a:solidFill>
                <a:effectLst/>
                <a:latin typeface="-apple-system"/>
              </a:rPr>
              <a:t>Pu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-apple-system"/>
              </a:rPr>
              <a:t>ppet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это инструмент управления конфигурацией программного обеспечения с декларативным синтаксисом, требующий наличия мастер-сервера и агентов.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Puppet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— это инструмент с открытым исходным кодом, имеющий лицензию </a:t>
            </a:r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Apache 2.0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. Язык программирования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Puppet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— это декларативный язык, который описывает состояние компьютерной системы в терминах «ресурсов», которые представляют собой базовые конструкции сети и операционной системы. Пользователь собирает ресурсы в манифесты, которые описывают желаемое состояние системы.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788AC3-EBAC-125E-1D74-6692A9501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772" y="685192"/>
            <a:ext cx="1939891" cy="83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9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5478F-9680-A0C9-F755-4702E4AD8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SaltStack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6FEEE5-E65A-9CD5-39E1-AD2065E1E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0" dirty="0" err="1">
                <a:solidFill>
                  <a:srgbClr val="111111"/>
                </a:solidFill>
                <a:effectLst/>
                <a:latin typeface="-apple-system"/>
              </a:rPr>
              <a:t>SaltStack</a:t>
            </a:r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,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также известный как 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-apple-system"/>
              </a:rPr>
              <a:t>Salt</a:t>
            </a:r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,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это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event-driven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ПО с открытым исходным кодом на основе Python для автоматизации IT, удаленного выполнения задач и управления конфигурацией. Основой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Salt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является механизм удаленного выполнения, который создает высокоскоростную, безопасную и двунаправленную сеть связи для групп систем. Помимо этой системы связи,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Salt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предоставляет чрезвычайно быструю, гибкую и простую в использовании систему управления конфигурациями, называемую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Salt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States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. Вы также должны познакомиться с такими терминами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Salt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как 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-apple-system"/>
              </a:rPr>
              <a:t>grains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 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-apple-system"/>
              </a:rPr>
              <a:t>pillars</a:t>
            </a:r>
            <a:r>
              <a:rPr lang="ru-RU" b="1" i="0" dirty="0">
                <a:solidFill>
                  <a:srgbClr val="111111"/>
                </a:solidFill>
                <a:effectLst/>
                <a:latin typeface="-apple-system"/>
              </a:rPr>
              <a:t> 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и </a:t>
            </a:r>
            <a:r>
              <a:rPr lang="ru-RU" b="1" i="0" dirty="0" err="1">
                <a:solidFill>
                  <a:srgbClr val="111111"/>
                </a:solidFill>
                <a:effectLst/>
                <a:latin typeface="-apple-system"/>
              </a:rPr>
              <a:t>mine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. 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03FFA6-04B5-9FA0-D275-FE0792664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4812" y="886409"/>
            <a:ext cx="1646063" cy="58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5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5478F-9680-A0C9-F755-4702E4AD8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 err="1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Pulumi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6FEEE5-E65A-9CD5-39E1-AD2065E1E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0" dirty="0" err="1">
                <a:solidFill>
                  <a:srgbClr val="111111"/>
                </a:solidFill>
                <a:effectLst/>
                <a:latin typeface="-apple-system"/>
              </a:rPr>
              <a:t>Pulumi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 — это IAC-инструмент с открытым исходным кодом для создания, развертывания и управления облачной инфраструктурой. Хотя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Pulumi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— самый молодой инструмент из этого списка, в последнее время он набирает огромную популярность. Самым уникальным аспектом этого инструмента является то, что вы можете написать код конфигурации на любом из следующих языков программирования: Python,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Typescript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Javascript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, C# или Go.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13EC74-FF08-DA1F-5F61-0A5541A5F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3909" y="836712"/>
            <a:ext cx="1310754" cy="4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73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41151"/>
            <a:ext cx="10157354" cy="44704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r>
              <a:rPr lang="ru-RU" sz="1800" dirty="0"/>
              <a:t>П</a:t>
            </a:r>
            <a:r>
              <a:rPr lang="ru-RU" sz="1800" b="0" i="0" dirty="0">
                <a:effectLst/>
              </a:rPr>
              <a:t>рограммное решение для удаленного управления конфигурациями. Оно позволяет настраивать удаленные машины. Главное его отличие от других подобных систем в том, что </a:t>
            </a:r>
            <a:r>
              <a:rPr lang="ru-RU" sz="1800" b="0" i="0" dirty="0" err="1">
                <a:effectLst/>
              </a:rPr>
              <a:t>Ansible</a:t>
            </a:r>
            <a:r>
              <a:rPr lang="ru-RU" sz="1800" b="0" i="0" dirty="0">
                <a:effectLst/>
              </a:rPr>
              <a:t> использует существующую инфраструктуру SSH.</a:t>
            </a:r>
          </a:p>
          <a:p>
            <a:pPr marL="0" indent="0">
              <a:buNone/>
            </a:pPr>
            <a:r>
              <a:rPr lang="ru-RU" sz="1800" dirty="0"/>
              <a:t>Особенности:</a:t>
            </a:r>
            <a:endParaRPr lang="en-US" sz="1800" dirty="0"/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1" i="0" dirty="0" err="1">
                <a:effectLst/>
              </a:rPr>
              <a:t>Безагентное</a:t>
            </a:r>
            <a:r>
              <a:rPr lang="ru-RU" sz="1800" b="0" i="0" dirty="0">
                <a:effectLst/>
              </a:rPr>
              <a:t>. В клиенте не установлено программное обеспечение или агент, который общается с сервером.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1" i="0" dirty="0">
                <a:effectLst/>
              </a:rPr>
              <a:t>Идемпотентное</a:t>
            </a:r>
            <a:r>
              <a:rPr lang="ru-RU" sz="1800" b="0" i="0" dirty="0">
                <a:effectLst/>
              </a:rPr>
              <a:t>. Независимо от того, сколько раз вы вызываете операцию, результат будет одинаковым.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1800" b="1" i="0" dirty="0">
                <a:effectLst/>
              </a:rPr>
              <a:t>Простое и расширяемое</a:t>
            </a:r>
            <a:r>
              <a:rPr lang="ru-RU" sz="1800" b="0" i="0" dirty="0">
                <a:effectLst/>
              </a:rPr>
              <a:t>. Программа </a:t>
            </a:r>
            <a:r>
              <a:rPr lang="ru-RU" sz="1800" b="0" i="0" dirty="0" err="1">
                <a:effectLst/>
              </a:rPr>
              <a:t>Ansible</a:t>
            </a:r>
            <a:r>
              <a:rPr lang="ru-RU" sz="1800" b="0" i="0" dirty="0">
                <a:effectLst/>
              </a:rPr>
              <a:t> </a:t>
            </a:r>
            <a:r>
              <a:rPr lang="ru-RU" sz="1800" b="0" i="0" dirty="0" err="1">
                <a:effectLst/>
              </a:rPr>
              <a:t>написанa</a:t>
            </a:r>
            <a:r>
              <a:rPr lang="ru-RU" sz="1800" b="0" i="0" dirty="0">
                <a:effectLst/>
              </a:rPr>
              <a:t> на Python и использует YAML для написания команд. Оба языка считаются относительно простыми в изучении.</a:t>
            </a:r>
          </a:p>
          <a:p>
            <a:pPr marL="0" indent="0">
              <a:buNone/>
            </a:pPr>
            <a:br>
              <a:rPr lang="ru-RU" sz="1600" dirty="0"/>
            </a:br>
            <a:endParaRPr lang="en-US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7645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628800"/>
            <a:ext cx="10157354" cy="4470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/>
              <a:t>Состав:</a:t>
            </a:r>
            <a:endParaRPr lang="en-US" sz="1800" b="1" dirty="0"/>
          </a:p>
          <a:p>
            <a:pPr marL="0" indent="0">
              <a:buNone/>
            </a:pPr>
            <a:r>
              <a:rPr lang="ru-RU" sz="1800" dirty="0"/>
              <a:t>Control </a:t>
            </a:r>
            <a:r>
              <a:rPr lang="ru-RU" sz="1800" dirty="0" err="1"/>
              <a:t>machine</a:t>
            </a:r>
            <a:r>
              <a:rPr lang="ru-RU" sz="1800" dirty="0"/>
              <a:t> — управляющий хост. Сервер </a:t>
            </a:r>
            <a:r>
              <a:rPr lang="ru-RU" sz="1800" dirty="0" err="1"/>
              <a:t>Ansible</a:t>
            </a:r>
            <a:r>
              <a:rPr lang="ru-RU" sz="1800" dirty="0"/>
              <a:t>, с которого происходит управление другими хостами </a:t>
            </a:r>
            <a:endParaRPr lang="en-US" sz="1800" dirty="0"/>
          </a:p>
          <a:p>
            <a:pPr marL="0" indent="0">
              <a:buNone/>
            </a:pPr>
            <a:r>
              <a:rPr lang="ru-RU" sz="1800" dirty="0" err="1"/>
              <a:t>Manage</a:t>
            </a:r>
            <a:r>
              <a:rPr lang="ru-RU" sz="1800" dirty="0"/>
              <a:t> </a:t>
            </a:r>
            <a:r>
              <a:rPr lang="ru-RU" sz="1800" dirty="0" err="1"/>
              <a:t>node</a:t>
            </a:r>
            <a:r>
              <a:rPr lang="ru-RU" sz="1800" dirty="0"/>
              <a:t> — управляемые хосты </a:t>
            </a:r>
            <a:endParaRPr lang="en-US" sz="1800" dirty="0"/>
          </a:p>
          <a:p>
            <a:pPr marL="0" indent="0">
              <a:buNone/>
            </a:pPr>
            <a:r>
              <a:rPr lang="ru-RU" sz="1800" dirty="0" err="1"/>
              <a:t>Inventory</a:t>
            </a:r>
            <a:r>
              <a:rPr lang="ru-RU" sz="1800" dirty="0"/>
              <a:t> — инвентарный файл. В этом файле описываются хосты, группы хостов, а также могут быть созданы переменные </a:t>
            </a:r>
            <a:endParaRPr lang="en-US" sz="1800" dirty="0"/>
          </a:p>
          <a:p>
            <a:pPr marL="0" indent="0">
              <a:buNone/>
            </a:pPr>
            <a:r>
              <a:rPr lang="ru-RU" sz="1800" dirty="0" err="1"/>
              <a:t>Playbook</a:t>
            </a:r>
            <a:r>
              <a:rPr lang="ru-RU" sz="1800" dirty="0"/>
              <a:t> — файл сценариев </a:t>
            </a:r>
            <a:endParaRPr lang="en-US" sz="1800" dirty="0"/>
          </a:p>
          <a:p>
            <a:pPr marL="0" indent="0">
              <a:buNone/>
            </a:pPr>
            <a:r>
              <a:rPr lang="ru-RU" sz="1800" dirty="0"/>
              <a:t>Play — сценарий (набор задач). Связывает задачи с хостами, для которых эти задачи надо выполнить </a:t>
            </a:r>
            <a:endParaRPr lang="en-US" sz="1800" dirty="0"/>
          </a:p>
          <a:p>
            <a:pPr marL="0" indent="0">
              <a:buNone/>
            </a:pPr>
            <a:r>
              <a:rPr lang="ru-RU" sz="1800" dirty="0"/>
              <a:t>Task — задача. Вызывает модуль с указанными параметрами и переменными </a:t>
            </a:r>
            <a:endParaRPr lang="en-US" sz="1800" dirty="0"/>
          </a:p>
          <a:p>
            <a:pPr marL="0" indent="0">
              <a:buNone/>
            </a:pPr>
            <a:r>
              <a:rPr lang="ru-RU" sz="1800" dirty="0" err="1"/>
              <a:t>Module</a:t>
            </a:r>
            <a:r>
              <a:rPr lang="ru-RU" sz="1800" dirty="0"/>
              <a:t> — модуль </a:t>
            </a:r>
            <a:r>
              <a:rPr lang="ru-RU" sz="1800" dirty="0" err="1"/>
              <a:t>Ansible</a:t>
            </a:r>
            <a:r>
              <a:rPr lang="ru-RU" sz="1800" dirty="0"/>
              <a:t>. Реализует определенные функции </a:t>
            </a:r>
            <a:br>
              <a:rPr lang="ru-RU" sz="1600" dirty="0"/>
            </a:br>
            <a:endParaRPr lang="en-US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5353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41151"/>
            <a:ext cx="10157354" cy="4470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/>
              <a:t>Установка:</a:t>
            </a:r>
            <a:endParaRPr lang="en-US" b="1" dirty="0"/>
          </a:p>
          <a:p>
            <a:pPr marL="0" indent="0">
              <a:buNone/>
            </a:pPr>
            <a:r>
              <a:rPr lang="ru-RU" sz="1800" dirty="0"/>
              <a:t>Требования к управляющему хосту: </a:t>
            </a:r>
          </a:p>
          <a:p>
            <a:r>
              <a:rPr lang="ru-RU" sz="1800" dirty="0"/>
              <a:t> поддержка Python 3) </a:t>
            </a:r>
          </a:p>
          <a:p>
            <a:r>
              <a:rPr lang="ru-RU" sz="1800" dirty="0"/>
              <a:t> Windows не может быть управляющим хостом</a:t>
            </a:r>
            <a:br>
              <a:rPr lang="ru-RU" dirty="0"/>
            </a:br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en-US" sz="1800" b="1" dirty="0"/>
              <a:t>pip install ansible</a:t>
            </a:r>
            <a:endParaRPr lang="en-US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79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8" y="1441150"/>
            <a:ext cx="10377703" cy="508419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b="1" i="0" dirty="0">
                <a:effectLst/>
              </a:rPr>
              <a:t>Группы серверов</a:t>
            </a:r>
          </a:p>
          <a:p>
            <a:pPr marL="0" indent="0" algn="l" fontAlgn="base">
              <a:buNone/>
            </a:pPr>
            <a:r>
              <a:rPr lang="ru-RU" b="0" i="0" dirty="0">
                <a:effectLst/>
              </a:rPr>
              <a:t>Список групп серверов </a:t>
            </a:r>
            <a:r>
              <a:rPr lang="ru-RU" dirty="0"/>
              <a:t>для </a:t>
            </a:r>
            <a:r>
              <a:rPr lang="ru-RU" b="0" i="0" dirty="0">
                <a:effectLst/>
              </a:rPr>
              <a:t>управления, два способа получения: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</a:rPr>
              <a:t>Локальный файл: </a:t>
            </a:r>
            <a:r>
              <a:rPr lang="en-US" b="1" i="0" dirty="0">
                <a:effectLst/>
              </a:rPr>
              <a:t>/</a:t>
            </a:r>
            <a:r>
              <a:rPr lang="en-US" b="1" i="0" dirty="0" err="1">
                <a:effectLst/>
              </a:rPr>
              <a:t>etc</a:t>
            </a:r>
            <a:r>
              <a:rPr lang="en-US" b="1" i="0" dirty="0">
                <a:effectLst/>
              </a:rPr>
              <a:t>/ansible/hosts</a:t>
            </a:r>
            <a:endParaRPr lang="ru-RU" b="1" i="0" dirty="0">
              <a:effectLst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dirty="0"/>
              <a:t>Внешний скрипт,</a:t>
            </a:r>
            <a:r>
              <a:rPr lang="en-US" dirty="0"/>
              <a:t> </a:t>
            </a:r>
            <a:r>
              <a:rPr lang="ru-RU" dirty="0"/>
              <a:t>в</a:t>
            </a:r>
            <a:r>
              <a:rPr lang="ru-RU" b="0" i="0" dirty="0">
                <a:effectLst/>
              </a:rPr>
              <a:t> официальном </a:t>
            </a:r>
            <a:r>
              <a:rPr lang="ru-RU" b="0" i="0" dirty="0" err="1">
                <a:effectLst/>
              </a:rPr>
              <a:t>github</a:t>
            </a:r>
            <a:r>
              <a:rPr lang="ru-RU" b="0" i="0" dirty="0">
                <a:effectLst/>
              </a:rPr>
              <a:t>-репозитории </a:t>
            </a:r>
            <a:r>
              <a:rPr lang="ru-RU" b="0" i="0" u="none" strike="noStrike" dirty="0">
                <a:effectLst/>
              </a:rPr>
              <a:t>есть готовые скрипты</a:t>
            </a:r>
            <a:r>
              <a:rPr lang="ru-RU" b="0" i="0" dirty="0">
                <a:effectLst/>
              </a:rPr>
              <a:t> для получения списка из: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ru-RU" sz="1800" b="0" i="0" u="none" strike="noStrike" dirty="0"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Digital Ocean</a:t>
            </a:r>
            <a:r>
              <a:rPr lang="ru-RU" sz="1800" b="0" i="0" dirty="0">
                <a:effectLst/>
              </a:rPr>
              <a:t>,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ru-RU" sz="1800" b="0" i="0" u="none" strike="noStrike" dirty="0" err="1">
                <a:solidFill>
                  <a:srgbClr val="0070C0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OpenStack</a:t>
            </a:r>
            <a:r>
              <a:rPr lang="ru-RU" sz="1800" b="0" i="0" u="none" strike="noStrike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Nova</a:t>
            </a:r>
            <a:r>
              <a:rPr lang="ru-RU" sz="1800" b="0" i="0" dirty="0">
                <a:effectLst/>
              </a:rPr>
              <a:t>,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ru-RU" sz="1800" b="0" i="0" u="none" strike="noStrike" dirty="0" err="1">
                <a:effectLst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Openshift</a:t>
            </a:r>
            <a:r>
              <a:rPr lang="ru-RU" sz="1800" b="0" i="0" dirty="0">
                <a:effectLst/>
              </a:rPr>
              <a:t>, 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ru-RU" sz="1800" b="0" i="0" u="none" strike="noStrike" dirty="0" err="1">
                <a:effectLst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Vagrant</a:t>
            </a:r>
            <a:r>
              <a:rPr lang="ru-RU" sz="1800" b="0" i="0" dirty="0">
                <a:effectLst/>
              </a:rPr>
              <a:t>, </a:t>
            </a:r>
          </a:p>
          <a:p>
            <a:pPr lvl="1" fontAlgn="base">
              <a:buFont typeface="Arial" panose="020B0604020202020204" pitchFamily="34" charset="0"/>
              <a:buChar char="•"/>
            </a:pPr>
            <a:r>
              <a:rPr lang="ru-RU" sz="1800" b="0" i="0" u="none" strike="noStrike" dirty="0" err="1"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Zabbix</a:t>
            </a:r>
            <a:r>
              <a:rPr lang="ru-RU" sz="1800" u="none" strike="noStrike" dirty="0"/>
              <a:t> и </a:t>
            </a:r>
            <a:r>
              <a:rPr lang="ru-RU" sz="1800" u="none" strike="noStrike" dirty="0" err="1"/>
              <a:t>др</a:t>
            </a:r>
            <a:endParaRPr lang="ru-RU" sz="1800" b="0" i="0" dirty="0">
              <a:effectLst/>
            </a:endParaRP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br>
              <a:rPr lang="ru-RU" dirty="0"/>
            </a:b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861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FBB56-9681-3490-3DD2-1416F3B3A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Архитектура предприятия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569726-F6FF-5B97-ED4E-EBA95831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6705295" cy="44704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(EA - Enterprise Architecture) определяет общую структуру и функции систем (бизнес и ИТ) в рамках всей организации в целом, включает в себя:</a:t>
            </a:r>
          </a:p>
          <a:p>
            <a:r>
              <a:rPr lang="ru-RU" dirty="0"/>
              <a:t>общая модель (</a:t>
            </a:r>
            <a:r>
              <a:rPr lang="ru-RU" dirty="0" err="1"/>
              <a:t>framework</a:t>
            </a:r>
            <a:r>
              <a:rPr lang="ru-RU" dirty="0"/>
              <a:t>), </a:t>
            </a:r>
          </a:p>
          <a:p>
            <a:r>
              <a:rPr lang="ru-RU" dirty="0"/>
              <a:t>стандарты и руководства для архитектуры уровня отдельных проектов, </a:t>
            </a:r>
          </a:p>
          <a:p>
            <a:r>
              <a:rPr lang="ru-RU" dirty="0"/>
              <a:t>единое проектирование систем для обеспечения потребностей организации, </a:t>
            </a:r>
          </a:p>
          <a:p>
            <a:r>
              <a:rPr lang="ru-RU" dirty="0"/>
              <a:t>взаимодействие и интеграция.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B9C7189-7001-1E75-28E7-526786995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620" y="1628800"/>
            <a:ext cx="3807475" cy="334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04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en-US" sz="1800" b="1" dirty="0"/>
              <a:t>Hosts-</a:t>
            </a:r>
            <a:r>
              <a:rPr lang="ru-RU" sz="1800" b="1" dirty="0"/>
              <a:t>файл</a:t>
            </a:r>
          </a:p>
          <a:p>
            <a:pPr marL="0" indent="0">
              <a:buNone/>
            </a:pPr>
            <a:r>
              <a:rPr lang="ru-RU" sz="1800" b="0" i="0" dirty="0">
                <a:effectLst/>
              </a:rPr>
              <a:t> /</a:t>
            </a:r>
            <a:r>
              <a:rPr lang="ru-RU" sz="1800" b="0" i="0" dirty="0" err="1">
                <a:effectLst/>
              </a:rPr>
              <a:t>etc</a:t>
            </a:r>
            <a:r>
              <a:rPr lang="ru-RU" sz="1800" b="0" i="0" dirty="0">
                <a:effectLst/>
              </a:rPr>
              <a:t>/</a:t>
            </a:r>
            <a:r>
              <a:rPr lang="ru-RU" sz="1800" b="0" i="0" dirty="0" err="1">
                <a:effectLst/>
              </a:rPr>
              <a:t>ansible</a:t>
            </a:r>
            <a:r>
              <a:rPr lang="ru-RU" sz="1800" b="0" i="0" dirty="0">
                <a:effectLst/>
              </a:rPr>
              <a:t>/</a:t>
            </a:r>
            <a:r>
              <a:rPr lang="ru-RU" sz="1800" b="0" i="0" dirty="0" err="1">
                <a:effectLst/>
              </a:rPr>
              <a:t>hosts</a:t>
            </a:r>
            <a:r>
              <a:rPr lang="ru-RU" sz="1800" b="0" i="0" dirty="0">
                <a:effectLst/>
              </a:rPr>
              <a:t> – </a:t>
            </a:r>
            <a:r>
              <a:rPr lang="ru-RU" sz="1800" b="0" i="0" dirty="0" err="1">
                <a:effectLst/>
              </a:rPr>
              <a:t>по-умолчанию</a:t>
            </a:r>
            <a:r>
              <a:rPr lang="ru-RU" sz="1800" b="0" i="0" dirty="0">
                <a:effectLst/>
              </a:rPr>
              <a:t>, но может быть задано переменной окружения $ANSIBLE_HOSTS или параметром -i при запуске </a:t>
            </a:r>
            <a:r>
              <a:rPr lang="ru-RU" sz="1800" b="0" i="0" dirty="0" err="1">
                <a:effectLst/>
              </a:rPr>
              <a:t>ansible</a:t>
            </a:r>
            <a:r>
              <a:rPr lang="ru-RU" sz="1800" b="0" i="0" dirty="0">
                <a:effectLst/>
              </a:rPr>
              <a:t> и </a:t>
            </a:r>
            <a:r>
              <a:rPr lang="ru-RU" sz="1800" b="0" i="0" dirty="0" err="1">
                <a:effectLst/>
              </a:rPr>
              <a:t>ansible-playbook</a:t>
            </a:r>
            <a:r>
              <a:rPr lang="ru-RU" sz="1800" b="0" i="0" dirty="0">
                <a:effectLst/>
              </a:rPr>
              <a:t>. </a:t>
            </a:r>
          </a:p>
          <a:p>
            <a:pPr marL="0" indent="0">
              <a:buNone/>
            </a:pPr>
            <a:r>
              <a:rPr lang="ru-RU" sz="1800" b="0" i="0" dirty="0">
                <a:effectLst/>
              </a:rPr>
              <a:t>Пример:</a:t>
            </a:r>
          </a:p>
          <a:p>
            <a:pPr marL="0" indent="0">
              <a:buNone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effectLst/>
              </a:rPr>
              <a:t>[</a:t>
            </a:r>
            <a:r>
              <a:rPr kumimoji="0" lang="en-US" altLang="ru-RU" sz="1800" b="0" i="0" u="none" strike="noStrike" cap="none" normalizeH="0" baseline="0" dirty="0">
                <a:ln>
                  <a:noFill/>
                </a:ln>
                <a:effectLst/>
              </a:rPr>
              <a:t>group1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effectLst/>
              </a:rPr>
              <a:t>] </a:t>
            </a:r>
          </a:p>
          <a:p>
            <a:pPr marL="0" indent="0">
              <a:buNone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effectLst/>
              </a:rPr>
              <a:t>one.example.com </a:t>
            </a:r>
          </a:p>
          <a:p>
            <a:pPr marL="0" indent="0">
              <a:buNone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effectLst/>
              </a:rPr>
              <a:t>two.example.com </a:t>
            </a:r>
          </a:p>
          <a:p>
            <a:pPr marL="0" indent="0">
              <a:buNone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effectLst/>
              </a:rPr>
              <a:t>[</a:t>
            </a:r>
            <a:r>
              <a:rPr kumimoji="0" lang="en-US" altLang="ru-RU" sz="1800" b="0" i="0" u="none" strike="noStrike" cap="none" normalizeH="0" baseline="0" dirty="0">
                <a:ln>
                  <a:noFill/>
                </a:ln>
                <a:effectLst/>
              </a:rPr>
              <a:t>group2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effectLst/>
              </a:rPr>
              <a:t>] </a:t>
            </a:r>
          </a:p>
          <a:p>
            <a:pPr marL="0" indent="0">
              <a:buNone/>
            </a:pPr>
            <a:r>
              <a:rPr kumimoji="0" lang="en-US" altLang="ru-RU" sz="1800" b="0" i="0" u="none" strike="noStrike" cap="none" normalizeH="0" baseline="0" dirty="0">
                <a:ln>
                  <a:noFill/>
                </a:ln>
                <a:effectLst/>
              </a:rPr>
              <a:t>three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effectLst/>
              </a:rPr>
              <a:t>.example.com </a:t>
            </a:r>
            <a:endParaRPr kumimoji="0" lang="en-US" altLang="ru-RU" sz="1800" b="0" i="0" u="none" strike="noStrike" cap="none" normalizeH="0" baseline="0" dirty="0">
              <a:ln>
                <a:noFill/>
              </a:ln>
              <a:effectLst/>
            </a:endParaRPr>
          </a:p>
          <a:p>
            <a:pPr marL="0" indent="0">
              <a:buNone/>
            </a:pPr>
            <a:r>
              <a:rPr lang="ru-RU" sz="1800" b="0" i="0" dirty="0">
                <a:effectLst/>
              </a:rPr>
              <a:t>Помимо списка управляемых узлов, в файле </a:t>
            </a:r>
            <a:r>
              <a:rPr lang="ru-RU" sz="1800" b="0" i="0" dirty="0" err="1">
                <a:effectLst/>
              </a:rPr>
              <a:t>hosts</a:t>
            </a:r>
            <a:r>
              <a:rPr lang="ru-RU" sz="1800" b="0" i="0" dirty="0">
                <a:effectLst/>
              </a:rPr>
              <a:t> могут быть указаны и другие сведения, необходимые для работы: номера портов для подключения по SSH, способ подключения, пароль для подключения по SSH, имя пользователя, объединения групп 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67882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en-US" sz="1800" b="1" dirty="0"/>
              <a:t>Hosts-</a:t>
            </a:r>
            <a:r>
              <a:rPr lang="ru-RU" sz="1800" b="1" dirty="0"/>
              <a:t>файл</a:t>
            </a:r>
          </a:p>
          <a:p>
            <a:pPr marL="0" indent="0">
              <a:buNone/>
            </a:pPr>
            <a:r>
              <a:rPr lang="ru-RU" sz="1800" b="0" i="0" dirty="0">
                <a:effectLst/>
              </a:rPr>
              <a:t> Можно добавить диапазон хостов: </a:t>
            </a:r>
          </a:p>
          <a:p>
            <a:pPr marL="0" indent="0">
              <a:buNone/>
            </a:pPr>
            <a:r>
              <a:rPr lang="en-US" sz="1800" dirty="0"/>
              <a:t>[routers] </a:t>
            </a:r>
            <a:endParaRPr lang="ru-RU" sz="1800" dirty="0"/>
          </a:p>
          <a:p>
            <a:pPr marL="0" indent="0">
              <a:buNone/>
            </a:pPr>
            <a:r>
              <a:rPr lang="en-US" sz="1800" dirty="0"/>
              <a:t>192.168.255.[1:5]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Или по имени</a:t>
            </a:r>
          </a:p>
          <a:p>
            <a:pPr marL="0" indent="0">
              <a:buNone/>
            </a:pPr>
            <a:r>
              <a:rPr lang="en-US" sz="1800" dirty="0"/>
              <a:t>[switches] </a:t>
            </a:r>
            <a:endParaRPr lang="ru-RU" sz="1800" dirty="0"/>
          </a:p>
          <a:p>
            <a:pPr marL="0" indent="0">
              <a:buNone/>
            </a:pPr>
            <a:r>
              <a:rPr lang="en-US" sz="1800" dirty="0"/>
              <a:t>switch[A:D].example.com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7395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en-US" sz="1800" b="1" dirty="0"/>
              <a:t>Hosts-</a:t>
            </a:r>
            <a:r>
              <a:rPr lang="ru-RU" sz="1800" b="1" dirty="0"/>
              <a:t>файл, дочерние группы</a:t>
            </a:r>
          </a:p>
          <a:p>
            <a:pPr marL="0" indent="0">
              <a:buNone/>
            </a:pPr>
            <a:r>
              <a:rPr lang="en-US" sz="1800" dirty="0"/>
              <a:t>[routers] </a:t>
            </a:r>
            <a:endParaRPr lang="ru-RU" sz="1800" dirty="0"/>
          </a:p>
          <a:p>
            <a:pPr marL="0" indent="0">
              <a:buNone/>
            </a:pPr>
            <a:r>
              <a:rPr lang="en-US" sz="1800" dirty="0"/>
              <a:t>192.168.255.[1:5]</a:t>
            </a:r>
            <a:endParaRPr lang="ru-RU" sz="1800" dirty="0"/>
          </a:p>
          <a:p>
            <a:pPr marL="0" indent="0">
              <a:buNone/>
            </a:pPr>
            <a:r>
              <a:rPr lang="en-US" sz="1800" dirty="0"/>
              <a:t>[switches] </a:t>
            </a:r>
            <a:endParaRPr lang="ru-RU" sz="1800" dirty="0"/>
          </a:p>
          <a:p>
            <a:pPr marL="0" indent="0">
              <a:buNone/>
            </a:pPr>
            <a:r>
              <a:rPr lang="en-US" sz="1800" dirty="0"/>
              <a:t>switch[A:D].example.com</a:t>
            </a:r>
            <a:endParaRPr lang="ru-RU" sz="1800" dirty="0"/>
          </a:p>
          <a:p>
            <a:pPr marL="0" indent="0">
              <a:buNone/>
            </a:pPr>
            <a:r>
              <a:rPr lang="en-US" sz="1800" b="1" dirty="0"/>
              <a:t>[</a:t>
            </a:r>
            <a:r>
              <a:rPr lang="en-US" sz="1800" b="1" dirty="0" err="1"/>
              <a:t>devices:children</a:t>
            </a:r>
            <a:r>
              <a:rPr lang="en-US" sz="1800" b="1" dirty="0"/>
              <a:t>] </a:t>
            </a:r>
          </a:p>
          <a:p>
            <a:pPr marL="0" indent="0">
              <a:buNone/>
            </a:pPr>
            <a:r>
              <a:rPr lang="en-US" sz="1800" b="1" dirty="0"/>
              <a:t>routers </a:t>
            </a:r>
          </a:p>
          <a:p>
            <a:pPr marL="0" indent="0">
              <a:buNone/>
            </a:pPr>
            <a:r>
              <a:rPr lang="en-US" sz="1800" b="1" dirty="0"/>
              <a:t>switches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166698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4FE8F9-50DA-7E75-4726-C8CA968C0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Ad-hoc </a:t>
            </a:r>
            <a:r>
              <a:rPr lang="ru-RU" dirty="0"/>
              <a:t>команды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4AE981-02D2-CE68-C0DF-8FF8F7C8F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73200"/>
            <a:ext cx="10157354" cy="4699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ansible 192.168.0.1 -</a:t>
            </a:r>
            <a:r>
              <a:rPr lang="en-US" dirty="0" err="1"/>
              <a:t>i</a:t>
            </a:r>
            <a:r>
              <a:rPr lang="en-US" dirty="0"/>
              <a:t> hosts.ini -c </a:t>
            </a:r>
            <a:r>
              <a:rPr lang="en-US" dirty="0" err="1"/>
              <a:t>network_cli</a:t>
            </a:r>
            <a:r>
              <a:rPr lang="en-US" dirty="0"/>
              <a:t> </a:t>
            </a:r>
            <a:r>
              <a:rPr lang="ru-RU" dirty="0"/>
              <a:t>–</a:t>
            </a:r>
            <a:r>
              <a:rPr lang="en-US" dirty="0"/>
              <a:t>k -u user -m </a:t>
            </a:r>
            <a:r>
              <a:rPr lang="en-US" dirty="0" err="1"/>
              <a:t>ios_command</a:t>
            </a:r>
            <a:r>
              <a:rPr lang="en-US" dirty="0"/>
              <a:t> -a "commands='</a:t>
            </a:r>
            <a:r>
              <a:rPr lang="en-US" dirty="0" err="1"/>
              <a:t>sh</a:t>
            </a:r>
            <a:r>
              <a:rPr lang="en-US" dirty="0"/>
              <a:t> clock’” </a:t>
            </a:r>
          </a:p>
          <a:p>
            <a:pPr marL="0" indent="0">
              <a:buNone/>
            </a:pPr>
            <a:r>
              <a:rPr lang="ru-RU" dirty="0"/>
              <a:t>• 192.168.0.1 – хост, к которому нужно применить действия, должен существовать в инвентарном файле </a:t>
            </a:r>
          </a:p>
          <a:p>
            <a:pPr marL="0" indent="0">
              <a:buNone/>
            </a:pPr>
            <a:r>
              <a:rPr lang="ru-RU" dirty="0"/>
              <a:t>• -i myhosts.ini - параметр -i позволяет указать инвентарный файл </a:t>
            </a:r>
          </a:p>
          <a:p>
            <a:pPr marL="0" indent="0">
              <a:buNone/>
            </a:pPr>
            <a:r>
              <a:rPr lang="ru-RU" dirty="0"/>
              <a:t>• -c </a:t>
            </a:r>
            <a:r>
              <a:rPr lang="ru-RU" dirty="0" err="1"/>
              <a:t>network_cli</a:t>
            </a:r>
            <a:r>
              <a:rPr lang="ru-RU" dirty="0"/>
              <a:t> - тип подключения. В данном случае через </a:t>
            </a:r>
            <a:r>
              <a:rPr lang="en-US" dirty="0"/>
              <a:t>SSH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• -u </a:t>
            </a:r>
            <a:r>
              <a:rPr lang="en-US" dirty="0"/>
              <a:t>user</a:t>
            </a:r>
            <a:r>
              <a:rPr lang="ru-RU" dirty="0"/>
              <a:t> – выполнить от имени пользователя</a:t>
            </a:r>
          </a:p>
          <a:p>
            <a:pPr marL="0" indent="0">
              <a:buNone/>
            </a:pPr>
            <a:r>
              <a:rPr lang="ru-RU" dirty="0"/>
              <a:t>• -k - аутентификация по паролю</a:t>
            </a:r>
          </a:p>
          <a:p>
            <a:pPr marL="0" indent="0">
              <a:buNone/>
            </a:pPr>
            <a:r>
              <a:rPr lang="ru-RU" dirty="0"/>
              <a:t>• -m </a:t>
            </a:r>
            <a:r>
              <a:rPr lang="ru-RU" dirty="0" err="1"/>
              <a:t>ios_command</a:t>
            </a:r>
            <a:r>
              <a:rPr lang="ru-RU" dirty="0"/>
              <a:t> – используемый модуль</a:t>
            </a:r>
          </a:p>
          <a:p>
            <a:pPr marL="0" indent="0">
              <a:buNone/>
            </a:pPr>
            <a:r>
              <a:rPr lang="ru-RU" dirty="0"/>
              <a:t>• -a "</a:t>
            </a:r>
            <a:r>
              <a:rPr lang="ru-RU" dirty="0" err="1"/>
              <a:t>commands</a:t>
            </a:r>
            <a:r>
              <a:rPr lang="ru-RU" dirty="0"/>
              <a:t>='</a:t>
            </a:r>
            <a:r>
              <a:rPr lang="ru-RU" dirty="0" err="1"/>
              <a:t>sh</a:t>
            </a:r>
            <a:r>
              <a:rPr lang="ru-RU" dirty="0"/>
              <a:t> </a:t>
            </a:r>
            <a:r>
              <a:rPr lang="ru-RU" dirty="0" err="1"/>
              <a:t>ip</a:t>
            </a:r>
            <a:r>
              <a:rPr lang="ru-RU" dirty="0"/>
              <a:t> </a:t>
            </a:r>
            <a:r>
              <a:rPr lang="ru-RU" dirty="0" err="1"/>
              <a:t>int</a:t>
            </a:r>
            <a:r>
              <a:rPr lang="ru-RU" dirty="0"/>
              <a:t> </a:t>
            </a:r>
            <a:r>
              <a:rPr lang="ru-RU" dirty="0" err="1"/>
              <a:t>br</a:t>
            </a:r>
            <a:r>
              <a:rPr lang="ru-RU" dirty="0"/>
              <a:t>'" – команда для выполнения</a:t>
            </a:r>
          </a:p>
        </p:txBody>
      </p:sp>
    </p:spTree>
    <p:extLst>
      <p:ext uri="{BB962C8B-B14F-4D97-AF65-F5344CB8AC3E}">
        <p14:creationId xmlns:p14="http://schemas.microsoft.com/office/powerpoint/2010/main" val="372398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sz="1800" b="1" i="0" dirty="0">
                <a:effectLst/>
              </a:rPr>
              <a:t>Модули</a:t>
            </a:r>
          </a:p>
          <a:p>
            <a:pPr marL="0" indent="0" algn="l" fontAlgn="base">
              <a:buNone/>
            </a:pPr>
            <a:r>
              <a:rPr lang="ru-RU" sz="1800" b="0" i="0" dirty="0">
                <a:effectLst/>
              </a:rPr>
              <a:t>В состав </a:t>
            </a:r>
            <a:r>
              <a:rPr lang="ru-RU" sz="1800" b="0" i="0" dirty="0" err="1">
                <a:effectLst/>
              </a:rPr>
              <a:t>Ansible</a:t>
            </a:r>
            <a:r>
              <a:rPr lang="ru-RU" sz="1800" b="0" i="0" dirty="0">
                <a:effectLst/>
              </a:rPr>
              <a:t> входит большое количество модулей для развёртывания, контроля и управления различными компонентами: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800" b="0" i="0" dirty="0">
                <a:effectLst/>
              </a:rPr>
              <a:t>облачные ресурсы и виртуализация (</a:t>
            </a:r>
            <a:r>
              <a:rPr lang="ru-RU" sz="1800" b="0" i="0" dirty="0" err="1">
                <a:effectLst/>
              </a:rPr>
              <a:t>Openstack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libvirt</a:t>
            </a:r>
            <a:r>
              <a:rPr lang="ru-RU" sz="1800" b="0" i="0" dirty="0">
                <a:effectLst/>
              </a:rPr>
              <a:t>);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800" b="0" i="0" dirty="0">
                <a:effectLst/>
              </a:rPr>
              <a:t>базы данных (MySQL, </a:t>
            </a:r>
            <a:r>
              <a:rPr lang="ru-RU" sz="1800" b="0" i="0" dirty="0" err="1">
                <a:effectLst/>
              </a:rPr>
              <a:t>Postgresql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Redis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Riak</a:t>
            </a:r>
            <a:r>
              <a:rPr lang="ru-RU" sz="1800" b="0" i="0" dirty="0">
                <a:effectLst/>
              </a:rPr>
              <a:t>);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800" b="0" i="0" dirty="0">
                <a:effectLst/>
              </a:rPr>
              <a:t>файлы (шаблонизация, регулярные выражения, права доступа);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800" b="0" i="0" dirty="0">
                <a:effectLst/>
              </a:rPr>
              <a:t>мониторинг (</a:t>
            </a:r>
            <a:r>
              <a:rPr lang="ru-RU" sz="1800" b="0" i="0" dirty="0" err="1">
                <a:effectLst/>
              </a:rPr>
              <a:t>Nagios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monit</a:t>
            </a:r>
            <a:r>
              <a:rPr lang="ru-RU" sz="1800" b="0" i="0" dirty="0">
                <a:effectLst/>
              </a:rPr>
              <a:t>);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800" b="0" i="0" dirty="0">
                <a:effectLst/>
              </a:rPr>
              <a:t>оповещения о ходе выполнения сценария (</a:t>
            </a:r>
            <a:r>
              <a:rPr lang="ru-RU" sz="1800" b="0" i="0" dirty="0" err="1">
                <a:effectLst/>
              </a:rPr>
              <a:t>Jabber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Irc</a:t>
            </a:r>
            <a:r>
              <a:rPr lang="ru-RU" sz="1800" b="0" i="0" dirty="0">
                <a:effectLst/>
              </a:rPr>
              <a:t>, почта, MQTT, </a:t>
            </a:r>
            <a:r>
              <a:rPr lang="ru-RU" sz="1800" b="0" i="0" dirty="0" err="1">
                <a:effectLst/>
              </a:rPr>
              <a:t>Hipchat</a:t>
            </a:r>
            <a:r>
              <a:rPr lang="ru-RU" sz="1800" b="0" i="0" dirty="0">
                <a:effectLst/>
              </a:rPr>
              <a:t>);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800" b="0" i="0" dirty="0">
                <a:effectLst/>
              </a:rPr>
              <a:t>сеть и сетевая инфраструктура (</a:t>
            </a:r>
            <a:r>
              <a:rPr lang="ru-RU" sz="1800" b="0" i="0" dirty="0" err="1">
                <a:effectLst/>
              </a:rPr>
              <a:t>Openstack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Arista</a:t>
            </a:r>
            <a:r>
              <a:rPr lang="ru-RU" sz="1800" b="0" i="0" dirty="0">
                <a:effectLst/>
              </a:rPr>
              <a:t>);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800" b="0" i="0" dirty="0">
                <a:effectLst/>
              </a:rPr>
              <a:t>управление пакетами (</a:t>
            </a:r>
            <a:r>
              <a:rPr lang="ru-RU" sz="1800" b="0" i="0" dirty="0" err="1">
                <a:effectLst/>
              </a:rPr>
              <a:t>apt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yum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rhn-channel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npm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pacman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pip</a:t>
            </a:r>
            <a:r>
              <a:rPr lang="ru-RU" sz="1800" b="0" i="0" dirty="0">
                <a:effectLst/>
              </a:rPr>
              <a:t>, </a:t>
            </a:r>
            <a:r>
              <a:rPr lang="ru-RU" sz="1800" b="0" i="0" dirty="0" err="1">
                <a:effectLst/>
              </a:rPr>
              <a:t>gem</a:t>
            </a:r>
            <a:r>
              <a:rPr lang="ru-RU" sz="1800" b="0" i="0" dirty="0">
                <a:effectLst/>
              </a:rPr>
              <a:t>);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800" b="0" i="0" dirty="0">
                <a:effectLst/>
              </a:rPr>
              <a:t>система (LVM, </a:t>
            </a:r>
            <a:r>
              <a:rPr lang="ru-RU" sz="1800" b="0" i="0" dirty="0" err="1">
                <a:effectLst/>
              </a:rPr>
              <a:t>Selinux</a:t>
            </a:r>
            <a:r>
              <a:rPr lang="ru-RU" sz="1800" b="0" i="0" dirty="0">
                <a:effectLst/>
              </a:rPr>
              <a:t>, ZFS, </a:t>
            </a:r>
            <a:r>
              <a:rPr lang="ru-RU" sz="1800" b="0" i="0" dirty="0" err="1">
                <a:effectLst/>
              </a:rPr>
              <a:t>cron</a:t>
            </a:r>
            <a:r>
              <a:rPr lang="ru-RU" sz="1800" b="0" i="0" dirty="0">
                <a:effectLst/>
              </a:rPr>
              <a:t>, файловые системы, сервисы, модули ядра)</a:t>
            </a:r>
          </a:p>
        </p:txBody>
      </p:sp>
    </p:spTree>
    <p:extLst>
      <p:ext uri="{BB962C8B-B14F-4D97-AF65-F5344CB8AC3E}">
        <p14:creationId xmlns:p14="http://schemas.microsoft.com/office/powerpoint/2010/main" val="383442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 Playbooks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sz="1800" dirty="0" err="1"/>
              <a:t>Playbook</a:t>
            </a:r>
            <a:r>
              <a:rPr lang="ru-RU" sz="1800" dirty="0"/>
              <a:t> (файл сценариев) – файл с описанием действий для выполнения на хосте и группе хостов. </a:t>
            </a:r>
          </a:p>
          <a:p>
            <a:pPr marL="0" indent="0" algn="l" fontAlgn="base">
              <a:buNone/>
            </a:pPr>
            <a:r>
              <a:rPr lang="ru-RU" sz="1800" dirty="0"/>
              <a:t>Структура: </a:t>
            </a:r>
            <a:endParaRPr lang="en-US" sz="1800" dirty="0"/>
          </a:p>
          <a:p>
            <a:pPr fontAlgn="base"/>
            <a:r>
              <a:rPr lang="ru-RU" sz="1800" dirty="0"/>
              <a:t> </a:t>
            </a:r>
            <a:r>
              <a:rPr lang="ru-RU" sz="1800" dirty="0" err="1"/>
              <a:t>play</a:t>
            </a:r>
            <a:r>
              <a:rPr lang="ru-RU" sz="1800" dirty="0"/>
              <a:t> – сценарий, состоит из описания, конфигурации и списка задач </a:t>
            </a:r>
            <a:endParaRPr lang="en-US" sz="1800" dirty="0"/>
          </a:p>
          <a:p>
            <a:pPr fontAlgn="base"/>
            <a:r>
              <a:rPr lang="ru-RU" sz="1800" dirty="0"/>
              <a:t> </a:t>
            </a:r>
            <a:r>
              <a:rPr lang="ru-RU" sz="1800" dirty="0" err="1"/>
              <a:t>task</a:t>
            </a:r>
            <a:r>
              <a:rPr lang="ru-RU" sz="1800" dirty="0"/>
              <a:t> - конкретная задача реализуемая в рамках сценария. В задаче должно быть: </a:t>
            </a:r>
          </a:p>
          <a:p>
            <a:pPr lvl="1" fontAlgn="base"/>
            <a:r>
              <a:rPr lang="ru-RU" sz="1800" dirty="0"/>
              <a:t>описание (название задачи можно не писать, но очень рекомендуется) </a:t>
            </a:r>
          </a:p>
          <a:p>
            <a:pPr lvl="1" fontAlgn="base"/>
            <a:r>
              <a:rPr lang="ru-RU" sz="1800" dirty="0"/>
              <a:t>модуль и команда (действие в модуле)</a:t>
            </a:r>
            <a:endParaRPr lang="ru-RU" sz="180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5303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 Playbooks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5DC2D25-60AB-2CF5-7CF8-AEBCB4FDE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908" y="1052736"/>
            <a:ext cx="7779155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84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 Playbooks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915A5D-CF99-3948-202E-E138F9CE3780}"/>
              </a:ext>
            </a:extLst>
          </p:cNvPr>
          <p:cNvSpPr txBox="1"/>
          <p:nvPr/>
        </p:nvSpPr>
        <p:spPr>
          <a:xfrm>
            <a:off x="1117308" y="1268760"/>
            <a:ext cx="1023368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Include</a:t>
            </a:r>
            <a:r>
              <a:rPr lang="en-US" dirty="0"/>
              <a:t> </a:t>
            </a:r>
          </a:p>
          <a:p>
            <a:r>
              <a:rPr lang="ru-RU" dirty="0"/>
              <a:t>позволяют подключать в текущий </a:t>
            </a:r>
            <a:r>
              <a:rPr lang="en-US" dirty="0"/>
              <a:t>playbook </a:t>
            </a:r>
            <a:r>
              <a:rPr lang="ru-RU" dirty="0"/>
              <a:t>файлы с задачами.</a:t>
            </a:r>
            <a:endParaRPr lang="en-US" dirty="0"/>
          </a:p>
          <a:p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B7718E9-829B-6A73-5219-60E7CD7AD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124" y="2829129"/>
            <a:ext cx="4038950" cy="21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63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sz="2800" b="1" i="0" dirty="0">
                <a:effectLst/>
              </a:rPr>
              <a:t>Переменные</a:t>
            </a:r>
          </a:p>
          <a:p>
            <a:pPr marL="0" indent="0" algn="l" fontAlgn="base">
              <a:buNone/>
            </a:pPr>
            <a:r>
              <a:rPr lang="ru-RU" sz="2000" dirty="0"/>
              <a:t>Переменные можно создавать: </a:t>
            </a:r>
            <a:endParaRPr lang="en-US" sz="2000" dirty="0"/>
          </a:p>
          <a:p>
            <a:pPr fontAlgn="base"/>
            <a:r>
              <a:rPr lang="ru-RU" sz="2000" dirty="0"/>
              <a:t> в </a:t>
            </a:r>
            <a:r>
              <a:rPr lang="en-US" sz="2000" dirty="0"/>
              <a:t>inventory</a:t>
            </a:r>
          </a:p>
          <a:p>
            <a:pPr fontAlgn="base"/>
            <a:r>
              <a:rPr lang="ru-RU" sz="2000" dirty="0"/>
              <a:t> в </a:t>
            </a:r>
            <a:r>
              <a:rPr lang="ru-RU" sz="2000" dirty="0" err="1"/>
              <a:t>playbook</a:t>
            </a:r>
            <a:r>
              <a:rPr lang="ru-RU" sz="2000" dirty="0"/>
              <a:t> </a:t>
            </a:r>
            <a:endParaRPr lang="en-US" sz="2000" dirty="0"/>
          </a:p>
          <a:p>
            <a:pPr fontAlgn="base"/>
            <a:r>
              <a:rPr lang="ru-RU" sz="2000" dirty="0"/>
              <a:t> в файлах для групп/хостов </a:t>
            </a:r>
            <a:endParaRPr lang="en-US" sz="2000" dirty="0"/>
          </a:p>
          <a:p>
            <a:pPr fontAlgn="base"/>
            <a:r>
              <a:rPr lang="ru-RU" sz="2000" dirty="0"/>
              <a:t> в отдельных файлах, которые добавляются в </a:t>
            </a:r>
            <a:r>
              <a:rPr lang="ru-RU" sz="2000" dirty="0" err="1"/>
              <a:t>playbook</a:t>
            </a:r>
            <a:r>
              <a:rPr lang="ru-RU" sz="2000" dirty="0"/>
              <a:t> через </a:t>
            </a:r>
            <a:r>
              <a:rPr lang="en-US" sz="2000" dirty="0"/>
              <a:t>include</a:t>
            </a:r>
          </a:p>
          <a:p>
            <a:pPr fontAlgn="base"/>
            <a:r>
              <a:rPr lang="ru-RU" sz="2000" dirty="0"/>
              <a:t> в ролях</a:t>
            </a:r>
            <a:endParaRPr lang="en-US" sz="2000" dirty="0"/>
          </a:p>
          <a:p>
            <a:pPr fontAlgn="base"/>
            <a:r>
              <a:rPr lang="ru-RU" sz="2000" dirty="0"/>
              <a:t> передавать при вызове </a:t>
            </a:r>
            <a:r>
              <a:rPr lang="ru-RU" sz="2000" dirty="0" err="1"/>
              <a:t>playbook</a:t>
            </a:r>
            <a:endParaRPr lang="ru-RU" sz="1600" b="1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2974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sz="2000" b="1" i="0" dirty="0">
                <a:effectLst/>
              </a:rPr>
              <a:t>Переменные </a:t>
            </a:r>
            <a:r>
              <a:rPr lang="ru-RU" sz="2000" b="1" dirty="0"/>
              <a:t>в </a:t>
            </a:r>
            <a:r>
              <a:rPr lang="en-US" sz="2000" b="1" dirty="0"/>
              <a:t>inventory</a:t>
            </a:r>
            <a:endParaRPr lang="ru-RU" sz="2000" dirty="0"/>
          </a:p>
          <a:p>
            <a:pPr marL="0" indent="0">
              <a:buNone/>
            </a:pPr>
            <a:r>
              <a:rPr lang="en-US" sz="2000" dirty="0"/>
              <a:t>[routers] </a:t>
            </a:r>
            <a:endParaRPr lang="ru-RU" sz="2000" dirty="0"/>
          </a:p>
          <a:p>
            <a:pPr marL="0" indent="0">
              <a:buNone/>
            </a:pPr>
            <a:r>
              <a:rPr lang="en-US" sz="2000" dirty="0"/>
              <a:t>192.168.255.[1:5]</a:t>
            </a:r>
            <a:endParaRPr lang="ru-RU" sz="2000" dirty="0"/>
          </a:p>
          <a:p>
            <a:pPr marL="0" indent="0" algn="l" fontAlgn="base">
              <a:buNone/>
            </a:pPr>
            <a:r>
              <a:rPr lang="en-US" sz="2000" b="1" dirty="0"/>
              <a:t>[</a:t>
            </a:r>
            <a:r>
              <a:rPr lang="en-US" sz="2000" b="1" dirty="0" err="1"/>
              <a:t>routers:vars</a:t>
            </a:r>
            <a:r>
              <a:rPr lang="en-US" sz="2000" b="1" dirty="0"/>
              <a:t>] </a:t>
            </a:r>
            <a:endParaRPr lang="ru-RU" sz="2000" b="1" dirty="0"/>
          </a:p>
          <a:p>
            <a:pPr marL="0" indent="0" algn="l" fontAlgn="base">
              <a:buNone/>
            </a:pPr>
            <a:r>
              <a:rPr lang="en-US" sz="2000" b="1" dirty="0" err="1"/>
              <a:t>ansible_connection</a:t>
            </a:r>
            <a:r>
              <a:rPr lang="en-US" sz="2000" b="1" dirty="0"/>
              <a:t>=</a:t>
            </a:r>
            <a:r>
              <a:rPr lang="en-US" sz="2000" b="1" dirty="0" err="1"/>
              <a:t>network_cli</a:t>
            </a:r>
            <a:r>
              <a:rPr lang="en-US" sz="2000" b="1" dirty="0"/>
              <a:t> </a:t>
            </a:r>
            <a:endParaRPr lang="ru-RU" sz="2000" b="1" dirty="0"/>
          </a:p>
          <a:p>
            <a:pPr marL="0" indent="0" algn="l" fontAlgn="base">
              <a:buNone/>
            </a:pPr>
            <a:r>
              <a:rPr lang="en-US" sz="2000" b="1" dirty="0" err="1"/>
              <a:t>ansible_user</a:t>
            </a:r>
            <a:r>
              <a:rPr lang="en-US" sz="2000" b="1" dirty="0"/>
              <a:t>=user </a:t>
            </a:r>
            <a:endParaRPr lang="ru-RU" sz="2000" b="1" dirty="0"/>
          </a:p>
          <a:p>
            <a:pPr marL="0" indent="0" algn="l" fontAlgn="base">
              <a:buNone/>
            </a:pPr>
            <a:r>
              <a:rPr lang="en-US" sz="2000" b="1" dirty="0" err="1"/>
              <a:t>ansible_password</a:t>
            </a:r>
            <a:r>
              <a:rPr lang="en-US" sz="2000" b="1" dirty="0"/>
              <a:t>=password</a:t>
            </a:r>
            <a:endParaRPr lang="ru-RU" sz="2000" b="1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6263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FBB56-9681-3490-3DD2-1416F3B3A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Архитектура предприятия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569726-F6FF-5B97-ED4E-EBA958312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9369591" cy="447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Архитектура предприятия описывает деятельность компании с двух основных позиций: </a:t>
            </a:r>
          </a:p>
          <a:p>
            <a:r>
              <a:rPr lang="ru-RU" b="1" dirty="0"/>
              <a:t>Бизнес-архитектура </a:t>
            </a:r>
            <a:r>
              <a:rPr lang="ru-RU" dirty="0"/>
              <a:t>описывает предприятие с позиции взаимодействия бизнес-процессов, правил и потоков информации. </a:t>
            </a:r>
          </a:p>
          <a:p>
            <a:r>
              <a:rPr lang="ru-RU" b="1" dirty="0"/>
              <a:t>Архитектура информационных технологий </a:t>
            </a:r>
            <a:r>
              <a:rPr lang="ru-RU" dirty="0"/>
              <a:t>описывает аппаратные и компьютерные средства, программное обеспечение, защиту и безопасность. </a:t>
            </a:r>
          </a:p>
        </p:txBody>
      </p:sp>
    </p:spTree>
    <p:extLst>
      <p:ext uri="{BB962C8B-B14F-4D97-AF65-F5344CB8AC3E}">
        <p14:creationId xmlns:p14="http://schemas.microsoft.com/office/powerpoint/2010/main" val="351943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b="1" i="0" dirty="0">
                <a:effectLst/>
              </a:rPr>
              <a:t>Переменные </a:t>
            </a:r>
            <a:r>
              <a:rPr lang="ru-RU" b="1" dirty="0"/>
              <a:t>в </a:t>
            </a:r>
            <a:r>
              <a:rPr lang="en-US" b="1" dirty="0"/>
              <a:t>playbook</a:t>
            </a:r>
            <a:endParaRPr lang="ru-RU" dirty="0"/>
          </a:p>
          <a:p>
            <a:pPr>
              <a:buFontTx/>
              <a:buChar char="-"/>
            </a:pPr>
            <a:r>
              <a:rPr lang="en-US" sz="1800" dirty="0"/>
              <a:t>name: Run command on host</a:t>
            </a:r>
          </a:p>
          <a:p>
            <a:pPr marL="0" indent="0">
              <a:buNone/>
            </a:pPr>
            <a:r>
              <a:rPr lang="en-US" sz="1800" dirty="0"/>
              <a:t>       hosts: workers </a:t>
            </a:r>
          </a:p>
          <a:p>
            <a:pPr marL="0" indent="0">
              <a:buNone/>
            </a:pPr>
            <a:r>
              <a:rPr lang="en-US" sz="1800" dirty="0"/>
              <a:t>       </a:t>
            </a:r>
            <a:r>
              <a:rPr lang="en-US" sz="1800" dirty="0" err="1"/>
              <a:t>gather_facts</a:t>
            </a:r>
            <a:r>
              <a:rPr lang="en-US" sz="1800" dirty="0"/>
              <a:t>: false </a:t>
            </a:r>
          </a:p>
          <a:p>
            <a:pPr marL="0" indent="0">
              <a:buNone/>
            </a:pPr>
            <a:r>
              <a:rPr lang="en-US" sz="1800" dirty="0"/>
              <a:t>       vars: </a:t>
            </a:r>
          </a:p>
          <a:p>
            <a:pPr marL="0" indent="0">
              <a:buNone/>
            </a:pPr>
            <a:r>
              <a:rPr lang="en-US" sz="1800" dirty="0"/>
              <a:t>            </a:t>
            </a:r>
            <a:r>
              <a:rPr lang="en-US" sz="1800" dirty="0" err="1"/>
              <a:t>cmd</a:t>
            </a:r>
            <a:r>
              <a:rPr lang="en-US" sz="1800" dirty="0"/>
              <a:t>: cat /file</a:t>
            </a:r>
          </a:p>
          <a:p>
            <a:pPr marL="0" indent="0">
              <a:buNone/>
            </a:pPr>
            <a:r>
              <a:rPr lang="en-US" sz="1400" dirty="0"/>
              <a:t>         tasks: </a:t>
            </a:r>
          </a:p>
          <a:p>
            <a:pPr marL="0" indent="0">
              <a:buNone/>
            </a:pPr>
            <a:r>
              <a:rPr lang="en-US" sz="1400" dirty="0"/>
              <a:t>             - name: run command</a:t>
            </a:r>
          </a:p>
          <a:p>
            <a:pPr marL="0" indent="0">
              <a:buNone/>
            </a:pPr>
            <a:r>
              <a:rPr lang="en-US" sz="1400" dirty="0"/>
              <a:t>               command: "{{</a:t>
            </a:r>
            <a:r>
              <a:rPr lang="en-US" sz="1400" dirty="0" err="1"/>
              <a:t>cmd</a:t>
            </a:r>
            <a:r>
              <a:rPr lang="en-US" sz="1400" dirty="0"/>
              <a:t>}}"</a:t>
            </a:r>
            <a:endParaRPr lang="en-US" sz="1800" b="1" i="0" dirty="0">
              <a:effectLst/>
            </a:endParaRPr>
          </a:p>
          <a:p>
            <a:pPr marL="0" indent="0">
              <a:buNone/>
            </a:pPr>
            <a:endParaRPr lang="ru-RU" sz="1600" b="1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6461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616623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sz="1600" b="1" i="0" dirty="0">
                <a:effectLst/>
              </a:rPr>
              <a:t>Переменные в файлах групп, хостов</a:t>
            </a:r>
          </a:p>
          <a:p>
            <a:pPr marL="0" indent="0" algn="l" fontAlgn="base">
              <a:buNone/>
            </a:pPr>
            <a:r>
              <a:rPr lang="ru-RU" sz="1400" b="0" i="0" dirty="0">
                <a:effectLst/>
              </a:rPr>
              <a:t>Во время </a:t>
            </a:r>
            <a:r>
              <a:rPr lang="ru-RU" sz="1400" dirty="0"/>
              <a:t>развертывания</a:t>
            </a:r>
            <a:r>
              <a:rPr lang="ru-RU" sz="1400" b="0" i="0" dirty="0">
                <a:effectLst/>
              </a:rPr>
              <a:t>, необходимо не только установить приложение, но и настроить его в соответствии с определенными параметрами на основании принадлежности к группе серверов или индивидуально 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400" b="0" i="0" dirty="0">
                <a:effectLst/>
              </a:rPr>
              <a:t>Файлы переменных групп в директории “</a:t>
            </a:r>
            <a:r>
              <a:rPr lang="ru-RU" sz="1400" b="0" i="0" dirty="0" err="1">
                <a:effectLst/>
              </a:rPr>
              <a:t>group_vars</a:t>
            </a:r>
            <a:r>
              <a:rPr lang="ru-RU" sz="1400" b="0" i="0" dirty="0">
                <a:effectLst/>
              </a:rPr>
              <a:t>/</a:t>
            </a:r>
            <a:r>
              <a:rPr lang="ru-RU" sz="1400" b="0" i="0" dirty="0" err="1">
                <a:effectLst/>
              </a:rPr>
              <a:t>имя_группы</a:t>
            </a:r>
            <a:r>
              <a:rPr lang="ru-RU" sz="1400" b="0" i="0" dirty="0">
                <a:effectLst/>
              </a:rPr>
              <a:t>”;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400" b="0" i="0" dirty="0">
                <a:effectLst/>
              </a:rPr>
              <a:t>Файлы переменных хостов в директории “</a:t>
            </a:r>
            <a:r>
              <a:rPr lang="ru-RU" sz="1400" b="0" i="0" dirty="0" err="1">
                <a:effectLst/>
              </a:rPr>
              <a:t>hosts_vars</a:t>
            </a:r>
            <a:r>
              <a:rPr lang="ru-RU" sz="1400" b="0" i="0" dirty="0">
                <a:effectLst/>
              </a:rPr>
              <a:t>/</a:t>
            </a:r>
            <a:r>
              <a:rPr lang="ru-RU" sz="1400" b="0" i="0" dirty="0" err="1">
                <a:effectLst/>
              </a:rPr>
              <a:t>имя_хоста</a:t>
            </a:r>
            <a:r>
              <a:rPr lang="ru-RU" sz="1400" b="0" i="0" dirty="0">
                <a:effectLst/>
              </a:rPr>
              <a:t>”;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1400" b="0" i="0" dirty="0">
                <a:effectLst/>
              </a:rPr>
              <a:t>Файлы с переменными в директории “</a:t>
            </a:r>
            <a:r>
              <a:rPr lang="ru-RU" sz="1400" b="0" i="0" dirty="0" err="1">
                <a:effectLst/>
              </a:rPr>
              <a:t>имя_роли</a:t>
            </a:r>
            <a:r>
              <a:rPr lang="ru-RU" sz="1400" b="0" i="0" dirty="0">
                <a:effectLst/>
              </a:rPr>
              <a:t>/</a:t>
            </a:r>
            <a:r>
              <a:rPr lang="ru-RU" sz="1400" b="0" i="0" dirty="0" err="1">
                <a:effectLst/>
              </a:rPr>
              <a:t>vars</a:t>
            </a:r>
            <a:r>
              <a:rPr lang="ru-RU" sz="1400" b="0" i="0" dirty="0">
                <a:effectLst/>
              </a:rPr>
              <a:t>/</a:t>
            </a:r>
            <a:r>
              <a:rPr lang="ru-RU" sz="1400" b="0" i="0" dirty="0" err="1">
                <a:effectLst/>
              </a:rPr>
              <a:t>имя_задачи.yml</a:t>
            </a:r>
            <a:r>
              <a:rPr lang="ru-RU" sz="1400" b="0" i="0" dirty="0">
                <a:effectLst/>
              </a:rPr>
              <a:t>”;</a:t>
            </a:r>
          </a:p>
          <a:p>
            <a:pPr marL="0" indent="0" algn="l" fontAlgn="base">
              <a:buNone/>
            </a:pPr>
            <a:r>
              <a:rPr lang="en-US" sz="1200" dirty="0"/>
              <a:t>├── </a:t>
            </a:r>
            <a:r>
              <a:rPr lang="en-US" sz="1200" dirty="0" err="1"/>
              <a:t>group_vars</a:t>
            </a:r>
            <a:r>
              <a:rPr lang="en-US" sz="1200" dirty="0"/>
              <a:t> _ </a:t>
            </a:r>
            <a:endParaRPr lang="ru-RU" sz="1200" dirty="0"/>
          </a:p>
          <a:p>
            <a:pPr marL="0" indent="0" algn="l" fontAlgn="base">
              <a:buNone/>
            </a:pPr>
            <a:r>
              <a:rPr lang="en-US" sz="1200" dirty="0"/>
              <a:t>│</a:t>
            </a:r>
            <a:r>
              <a:rPr lang="ru-RU" sz="1200" dirty="0"/>
              <a:t>      </a:t>
            </a:r>
            <a:r>
              <a:rPr lang="en-US" sz="1200" dirty="0"/>
              <a:t>├── </a:t>
            </a:r>
            <a:r>
              <a:rPr lang="en-US" sz="1200" dirty="0" err="1"/>
              <a:t>all.yml</a:t>
            </a:r>
            <a:r>
              <a:rPr lang="en-US" sz="1200" dirty="0"/>
              <a:t> </a:t>
            </a:r>
            <a:endParaRPr lang="ru-RU" sz="1200" dirty="0"/>
          </a:p>
          <a:p>
            <a:pPr marL="0" indent="0" algn="l" fontAlgn="base">
              <a:buNone/>
            </a:pPr>
            <a:r>
              <a:rPr lang="en-US" sz="1200" dirty="0"/>
              <a:t>│</a:t>
            </a:r>
            <a:r>
              <a:rPr lang="ru-RU" sz="1200" dirty="0"/>
              <a:t>      </a:t>
            </a:r>
            <a:r>
              <a:rPr lang="en-US" sz="1200" dirty="0"/>
              <a:t>├── </a:t>
            </a:r>
            <a:r>
              <a:rPr lang="en-US" sz="1200" dirty="0" err="1"/>
              <a:t>routers.yml</a:t>
            </a:r>
            <a:r>
              <a:rPr lang="en-US" sz="1200" dirty="0"/>
              <a:t> </a:t>
            </a:r>
            <a:endParaRPr lang="ru-RU" sz="1200" dirty="0"/>
          </a:p>
          <a:p>
            <a:pPr marL="0" indent="0" algn="l" fontAlgn="base">
              <a:buNone/>
            </a:pPr>
            <a:r>
              <a:rPr lang="en-US" sz="1200" dirty="0"/>
              <a:t>│</a:t>
            </a:r>
            <a:r>
              <a:rPr lang="ru-RU" sz="1200" dirty="0"/>
              <a:t>      └── </a:t>
            </a:r>
            <a:r>
              <a:rPr lang="en-US" sz="1200" dirty="0" err="1"/>
              <a:t>switches.yml</a:t>
            </a:r>
            <a:r>
              <a:rPr lang="en-US" sz="1200" dirty="0"/>
              <a:t> </a:t>
            </a:r>
            <a:endParaRPr lang="ru-RU" sz="1200" dirty="0"/>
          </a:p>
          <a:p>
            <a:pPr marL="0" indent="0" algn="l" fontAlgn="base">
              <a:buNone/>
            </a:pPr>
            <a:r>
              <a:rPr lang="en-US" sz="1200" dirty="0"/>
              <a:t>├── </a:t>
            </a:r>
            <a:r>
              <a:rPr lang="en-US" sz="1200" dirty="0" err="1"/>
              <a:t>host_vars</a:t>
            </a:r>
            <a:r>
              <a:rPr lang="en-US" sz="1200" dirty="0"/>
              <a:t> </a:t>
            </a:r>
            <a:endParaRPr lang="ru-RU" sz="1200" dirty="0"/>
          </a:p>
          <a:p>
            <a:pPr marL="0" indent="0" algn="l" fontAlgn="base">
              <a:buNone/>
            </a:pPr>
            <a:r>
              <a:rPr lang="en-US" sz="1200" dirty="0"/>
              <a:t>│</a:t>
            </a:r>
            <a:r>
              <a:rPr lang="ru-RU" sz="1200" dirty="0"/>
              <a:t>     </a:t>
            </a:r>
            <a:r>
              <a:rPr lang="en-US" sz="1200" dirty="0"/>
              <a:t> ├── 192.168.0.1 </a:t>
            </a:r>
            <a:endParaRPr lang="ru-RU" sz="1200" dirty="0"/>
          </a:p>
          <a:p>
            <a:pPr marL="0" indent="0" algn="l" fontAlgn="base">
              <a:buNone/>
            </a:pPr>
            <a:r>
              <a:rPr lang="en-US" sz="1200" dirty="0"/>
              <a:t>│</a:t>
            </a:r>
            <a:r>
              <a:rPr lang="ru-RU" sz="1200" dirty="0"/>
              <a:t>      </a:t>
            </a:r>
            <a:r>
              <a:rPr lang="en-US" sz="1200" dirty="0"/>
              <a:t>├── 192.168.0.2</a:t>
            </a:r>
            <a:endParaRPr lang="ru-RU" sz="1200" dirty="0"/>
          </a:p>
          <a:p>
            <a:pPr marL="0" indent="0" algn="l" fontAlgn="base">
              <a:buNone/>
            </a:pPr>
            <a:r>
              <a:rPr lang="en-US" sz="1200" dirty="0"/>
              <a:t>└── myhosts.ini</a:t>
            </a:r>
            <a:endParaRPr lang="ru-RU" sz="160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7904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949280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sz="1600" b="1" i="0" dirty="0">
                <a:effectLst/>
              </a:rPr>
              <a:t>Роли</a:t>
            </a:r>
          </a:p>
          <a:p>
            <a:pPr marL="0" indent="0" algn="l" fontAlgn="base">
              <a:buNone/>
            </a:pPr>
            <a:r>
              <a:rPr lang="ru-RU" sz="1600" dirty="0"/>
              <a:t>Роли это способ логического разбития файлов </a:t>
            </a:r>
            <a:r>
              <a:rPr lang="ru-RU" sz="1600" dirty="0" err="1"/>
              <a:t>Ansible</a:t>
            </a:r>
            <a:r>
              <a:rPr lang="en-US" sz="1600" dirty="0"/>
              <a:t>, </a:t>
            </a:r>
            <a:r>
              <a:rPr lang="ru-RU" sz="1600" dirty="0"/>
              <a:t>это просто автоматизация выражений </a:t>
            </a:r>
            <a:r>
              <a:rPr lang="ru-RU" sz="1600" dirty="0" err="1"/>
              <a:t>include</a:t>
            </a:r>
            <a:r>
              <a:rPr lang="en-US" sz="1600" dirty="0"/>
              <a:t>-</a:t>
            </a:r>
            <a:r>
              <a:rPr lang="ru-RU" sz="1600" dirty="0"/>
              <a:t> не нужно явно указывать полные пути к файлам с задачами или сценариями, а достаточно лишь соблюдать определенную структуру файлов</a:t>
            </a:r>
            <a:endParaRPr lang="en-US" sz="1600" dirty="0"/>
          </a:p>
          <a:p>
            <a:pPr marL="0" indent="0" algn="l" fontAlgn="base">
              <a:buNone/>
            </a:pPr>
            <a:r>
              <a:rPr lang="en-US" sz="900" dirty="0"/>
              <a:t>├── </a:t>
            </a:r>
            <a:r>
              <a:rPr lang="en-US" sz="900" dirty="0" err="1"/>
              <a:t>all_roles.yml</a:t>
            </a:r>
            <a:r>
              <a:rPr lang="en-US" sz="900" dirty="0"/>
              <a:t> </a:t>
            </a:r>
            <a:endParaRPr lang="ru-RU" sz="900" dirty="0"/>
          </a:p>
          <a:p>
            <a:pPr marL="0" indent="0" algn="l" fontAlgn="base">
              <a:buNone/>
            </a:pPr>
            <a:r>
              <a:rPr lang="en-US" sz="900" dirty="0"/>
              <a:t>├── role1.yml </a:t>
            </a:r>
            <a:endParaRPr lang="ru-RU" sz="900" dirty="0"/>
          </a:p>
          <a:p>
            <a:pPr marL="0" indent="0" algn="l" fontAlgn="base">
              <a:buNone/>
            </a:pPr>
            <a:r>
              <a:rPr lang="en-US" sz="900" dirty="0"/>
              <a:t>├── role2.yml </a:t>
            </a:r>
          </a:p>
          <a:p>
            <a:pPr marL="0" indent="0" algn="l" fontAlgn="base">
              <a:buNone/>
            </a:pPr>
            <a:r>
              <a:rPr lang="en-US" sz="900" dirty="0"/>
              <a:t>└── roles </a:t>
            </a:r>
          </a:p>
          <a:p>
            <a:pPr marL="0" indent="0" algn="l" fontAlgn="base">
              <a:buNone/>
            </a:pPr>
            <a:r>
              <a:rPr lang="en-US" sz="900" dirty="0"/>
              <a:t>         ├── role1</a:t>
            </a:r>
          </a:p>
          <a:p>
            <a:pPr marL="0" indent="0" algn="l" fontAlgn="base">
              <a:buNone/>
            </a:pPr>
            <a:r>
              <a:rPr lang="en-US" sz="900" dirty="0"/>
              <a:t>            ├── files </a:t>
            </a:r>
          </a:p>
          <a:p>
            <a:pPr marL="0" indent="0" algn="l" fontAlgn="base">
              <a:buNone/>
            </a:pPr>
            <a:r>
              <a:rPr lang="en-US" sz="900" dirty="0"/>
              <a:t>            ├── templates </a:t>
            </a:r>
          </a:p>
          <a:p>
            <a:pPr marL="0" indent="0" algn="l" fontAlgn="base">
              <a:buNone/>
            </a:pPr>
            <a:r>
              <a:rPr lang="en-US" sz="900" dirty="0"/>
              <a:t>            ├── tasks </a:t>
            </a:r>
          </a:p>
          <a:p>
            <a:pPr marL="0" indent="0" algn="l" fontAlgn="base">
              <a:buNone/>
            </a:pPr>
            <a:r>
              <a:rPr lang="en-US" sz="900" dirty="0"/>
              <a:t>            ├── handlers </a:t>
            </a:r>
          </a:p>
          <a:p>
            <a:pPr marL="0" indent="0" algn="l" fontAlgn="base">
              <a:buNone/>
            </a:pPr>
            <a:r>
              <a:rPr lang="en-US" sz="900" dirty="0"/>
              <a:t>            ├── vars </a:t>
            </a:r>
          </a:p>
          <a:p>
            <a:pPr marL="0" indent="0" algn="l" fontAlgn="base">
              <a:buNone/>
            </a:pPr>
            <a:r>
              <a:rPr lang="en-US" sz="900" dirty="0"/>
              <a:t>            ├── defaults </a:t>
            </a:r>
          </a:p>
          <a:p>
            <a:pPr marL="0" indent="0" algn="l" fontAlgn="base">
              <a:buNone/>
            </a:pPr>
            <a:r>
              <a:rPr lang="en-US" sz="900" dirty="0"/>
              <a:t>            └── meta</a:t>
            </a:r>
            <a:endParaRPr lang="ru-RU" sz="105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7165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5C73A-A2A4-F389-B5C7-3ECDA4E9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832520"/>
          </a:xfrm>
        </p:spPr>
        <p:txBody>
          <a:bodyPr/>
          <a:lstStyle/>
          <a:p>
            <a:r>
              <a:rPr lang="en-US" sz="4400" b="1" dirty="0"/>
              <a:t>Ansible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577D7-2CF7-A161-70D1-B376979D7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804" y="908720"/>
            <a:ext cx="11161240" cy="5949280"/>
          </a:xfrm>
        </p:spPr>
        <p:txBody>
          <a:bodyPr>
            <a:noAutofit/>
          </a:bodyPr>
          <a:lstStyle/>
          <a:p>
            <a:pPr marL="0" indent="0" algn="l" fontAlgn="base">
              <a:buNone/>
            </a:pPr>
            <a:r>
              <a:rPr lang="ru-RU" sz="2000" b="1" i="0" dirty="0">
                <a:effectLst/>
              </a:rPr>
              <a:t>Роли</a:t>
            </a:r>
          </a:p>
          <a:p>
            <a:pPr fontAlgn="base"/>
            <a:r>
              <a:rPr lang="ru-RU" sz="2000" dirty="0"/>
              <a:t>Все роли</a:t>
            </a:r>
            <a:r>
              <a:rPr lang="en-US" sz="2000" dirty="0"/>
              <a:t> </a:t>
            </a:r>
            <a:r>
              <a:rPr lang="ru-RU" sz="2000" dirty="0"/>
              <a:t>определены в каталоге </a:t>
            </a:r>
            <a:r>
              <a:rPr lang="ru-RU" sz="2000" dirty="0" err="1"/>
              <a:t>roles</a:t>
            </a:r>
            <a:endParaRPr lang="en-US" sz="2000" dirty="0"/>
          </a:p>
          <a:p>
            <a:pPr fontAlgn="base"/>
            <a:r>
              <a:rPr lang="ru-RU" sz="2000" dirty="0"/>
              <a:t>Дочерние каталоги называются именем ролей</a:t>
            </a:r>
            <a:endParaRPr lang="en-US" sz="2000" dirty="0"/>
          </a:p>
          <a:p>
            <a:pPr fontAlgn="base"/>
            <a:r>
              <a:rPr lang="ru-RU" sz="2000" dirty="0"/>
              <a:t>Внутри каталога роли могут быть предопределенные каталоги - как минимум, </a:t>
            </a:r>
            <a:r>
              <a:rPr lang="ru-RU" sz="2000" dirty="0" err="1"/>
              <a:t>tasks</a:t>
            </a:r>
            <a:r>
              <a:rPr lang="ru-RU" sz="2000" dirty="0"/>
              <a:t>. </a:t>
            </a:r>
            <a:endParaRPr lang="en-US" sz="2000" dirty="0"/>
          </a:p>
          <a:p>
            <a:pPr fontAlgn="base"/>
            <a:r>
              <a:rPr lang="ru-RU" sz="2000" dirty="0"/>
              <a:t>Внутри каталогов </a:t>
            </a:r>
            <a:r>
              <a:rPr lang="ru-RU" sz="2000" dirty="0" err="1"/>
              <a:t>tasks</a:t>
            </a:r>
            <a:r>
              <a:rPr lang="ru-RU" sz="2000" dirty="0"/>
              <a:t>, </a:t>
            </a:r>
            <a:r>
              <a:rPr lang="ru-RU" sz="2000" dirty="0" err="1"/>
              <a:t>handlers</a:t>
            </a:r>
            <a:r>
              <a:rPr lang="ru-RU" sz="2000" dirty="0"/>
              <a:t>, </a:t>
            </a:r>
            <a:r>
              <a:rPr lang="ru-RU" sz="2000" dirty="0" err="1"/>
              <a:t>vars</a:t>
            </a:r>
            <a:r>
              <a:rPr lang="ru-RU" sz="2000" dirty="0"/>
              <a:t>, </a:t>
            </a:r>
            <a:r>
              <a:rPr lang="ru-RU" sz="2000" dirty="0" err="1"/>
              <a:t>defaults</a:t>
            </a:r>
            <a:r>
              <a:rPr lang="ru-RU" sz="2000" dirty="0"/>
              <a:t>, </a:t>
            </a:r>
            <a:r>
              <a:rPr lang="ru-RU" sz="2000" dirty="0" err="1"/>
              <a:t>meta</a:t>
            </a:r>
            <a:r>
              <a:rPr lang="ru-RU" sz="2000" dirty="0"/>
              <a:t> автоматически считывается всё, что находится в файле </a:t>
            </a:r>
            <a:r>
              <a:rPr lang="ru-RU" sz="2000" dirty="0" err="1"/>
              <a:t>main.yml</a:t>
            </a:r>
            <a:r>
              <a:rPr lang="ru-RU" sz="2000" dirty="0"/>
              <a:t> </a:t>
            </a:r>
            <a:endParaRPr lang="en-US" sz="2000" dirty="0"/>
          </a:p>
          <a:p>
            <a:pPr fontAlgn="base"/>
            <a:r>
              <a:rPr lang="ru-RU" sz="2000" dirty="0"/>
              <a:t>Файлы из каталогов добавляются через </a:t>
            </a:r>
            <a:r>
              <a:rPr lang="ru-RU" sz="2000" dirty="0" err="1"/>
              <a:t>include</a:t>
            </a:r>
            <a:r>
              <a:rPr lang="ru-RU" sz="2000" dirty="0"/>
              <a:t>, на файлы s можно ссылаться не указывая путь к ним, достаточно имени файла</a:t>
            </a:r>
            <a:endParaRPr lang="ru-RU" sz="200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6867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10596F-E3CB-40DF-7169-362B52E00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Terraform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3A895F-0F28-43E4-3F55-D543A5354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868" y="1556792"/>
            <a:ext cx="9437944" cy="485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36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49CAC3-DB67-B994-6856-0BC5EFD2B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BA7B90-E354-8238-8C33-61E56F138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1556F7-2C28-828B-FD43-C889EF090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106" y="773200"/>
            <a:ext cx="10996613" cy="53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47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4DBFF7-A144-5299-19B5-A60F65CD4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4052" y="563105"/>
            <a:ext cx="9721080" cy="1032126"/>
          </a:xfrm>
        </p:spPr>
        <p:txBody>
          <a:bodyPr>
            <a:normAutofit/>
          </a:bodyPr>
          <a:lstStyle/>
          <a:p>
            <a:r>
              <a:rPr lang="en-US" sz="6600" dirty="0"/>
              <a:t>Terraform executable</a:t>
            </a:r>
            <a:endParaRPr lang="ru-RU" sz="6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D4EDE5-E017-DDE2-8537-EA69C8AEF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0" i="0" dirty="0">
              <a:effectLst/>
              <a:latin typeface="SF Mono"/>
            </a:endParaRPr>
          </a:p>
          <a:p>
            <a:pPr marL="0" indent="0">
              <a:buNone/>
            </a:pPr>
            <a:r>
              <a:rPr lang="ru-RU" u="sng" dirty="0">
                <a:latin typeface="SF Mono"/>
              </a:rPr>
              <a:t>Скачать с зеркала:</a:t>
            </a:r>
          </a:p>
          <a:p>
            <a:pPr marL="0" indent="0">
              <a:buNone/>
            </a:pPr>
            <a:r>
              <a:rPr lang="en-US" dirty="0">
                <a:latin typeface="SF Mono"/>
                <a:hlinkClick r:id="rId2"/>
              </a:rPr>
              <a:t>https://hashicorp-releases.yandexcloud.net/terraform/</a:t>
            </a:r>
            <a:r>
              <a:rPr lang="ru-RU" dirty="0">
                <a:latin typeface="SF Mono"/>
              </a:rPr>
              <a:t>  </a:t>
            </a:r>
            <a:endParaRPr lang="en-US" dirty="0">
              <a:latin typeface="SF Mono"/>
            </a:endParaRPr>
          </a:p>
          <a:p>
            <a:pPr marL="0" indent="0">
              <a:buNone/>
            </a:pPr>
            <a:endParaRPr lang="ru-RU" dirty="0">
              <a:latin typeface="SF Mono"/>
            </a:endParaRPr>
          </a:p>
          <a:p>
            <a:pPr marL="0" indent="0">
              <a:buNone/>
            </a:pPr>
            <a:r>
              <a:rPr lang="en-US" b="0" i="0" dirty="0">
                <a:effectLst/>
                <a:latin typeface="SF Mono"/>
              </a:rPr>
              <a:t>export PATH=$PATH:/path/to/terraform</a:t>
            </a:r>
            <a:endParaRPr lang="ru-RU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3EC711E4-17C3-B0F2-EC4C-2B248771E398}"/>
              </a:ext>
            </a:extLst>
          </p:cNvPr>
          <p:cNvSpPr/>
          <p:nvPr/>
        </p:nvSpPr>
        <p:spPr>
          <a:xfrm rot="1314288">
            <a:off x="4777081" y="703837"/>
            <a:ext cx="4386632" cy="1261559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SANCTIONS</a:t>
            </a:r>
            <a:endParaRPr lang="ru-RU" sz="3600" b="1" dirty="0"/>
          </a:p>
        </p:txBody>
      </p:sp>
      <p:pic>
        <p:nvPicPr>
          <p:cNvPr id="3081" name="Picture 9">
            <a:extLst>
              <a:ext uri="{FF2B5EF4-FFF2-40B4-BE49-F238E27FC236}">
                <a16:creationId xmlns:a16="http://schemas.microsoft.com/office/drawing/2014/main" id="{30F1E3A0-D454-4D5C-C209-EBA1CF0009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692" y="3470424"/>
            <a:ext cx="3068960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27060B8-05AC-8725-626C-B8E64BCC8D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2" y="5035736"/>
            <a:ext cx="2398949" cy="61294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7AE3E3B-85EA-6120-B10D-5ECFDD3921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8228" y="5077284"/>
            <a:ext cx="2688388" cy="57139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4994CA6-6E36-34FD-8A4B-BAEDB4E176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320" y="363770"/>
            <a:ext cx="1912786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3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88F78-CC02-8397-362E-D9CAD3319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208" y="248816"/>
            <a:ext cx="8469756" cy="1397000"/>
          </a:xfrm>
        </p:spPr>
        <p:txBody>
          <a:bodyPr/>
          <a:lstStyle/>
          <a:p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Hashicorp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Configuration Language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947456-1B5B-6D58-5C4B-7EDFB291E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Для автоматизации работы с инфраструктурой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Terraform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использует собственный язык написания конфигурационных файлов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Hashicorp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Configuration Language (HCL). По сути, этот язык описывает желаемое состояние инфраструктуры в конфигурационном файле.</a:t>
            </a:r>
          </a:p>
          <a:p>
            <a:pPr algn="l"/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Для описания того или иного создаваемого элемента необходимо подготовить блок, содержащий заключенные в фигурных скобках названия  переменных, и их значения, передаваемые функциям.</a:t>
            </a:r>
          </a:p>
          <a:p>
            <a:pPr algn="l"/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Как и в большинстве языков программирования, в HCL используются  аргументы для присвоения значений переменным. В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Terraform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эти переменные являются атрибутами, связанными с определенным типом блока. Таким образом, весь код HCL состоит из подобных блоков.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3BC3D6-CC3F-77EB-DC21-25B202A67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876" y="318851"/>
            <a:ext cx="1170765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5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F947456-1B5B-6D58-5C4B-7EDFB291E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Fira Sans" panose="020B0503050000020004" pitchFamily="34" charset="0"/>
              </a:rPr>
              <a:t>Хранение файлов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Все конфигурационные файлы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Terraform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должны размещаться в одном каталоге. Так, для того примера</a:t>
            </a: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. 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По умолчанию 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Terraform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 предполагает, что все файлы с *.</a:t>
            </a:r>
            <a:r>
              <a:rPr lang="ru-RU" b="0" i="0" dirty="0" err="1">
                <a:solidFill>
                  <a:srgbClr val="111111"/>
                </a:solidFill>
                <a:effectLst/>
                <a:latin typeface="-apple-system"/>
              </a:rPr>
              <a:t>tf</a:t>
            </a: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 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расширениями в данном каталоге являются частью конфигурации, независимо от имен файлов.  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Для грамотной организации больших конфигурации потребуются три файла: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variables.tf – для всех объявленных входных переменных.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provider.tf – для объявленных поставщиков, которых вы используете.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main.tf – для объявления фактических ресурсов, которые будут созданы.</a:t>
            </a:r>
          </a:p>
          <a:p>
            <a:pPr marL="0" indent="0" algn="l">
              <a:buNone/>
            </a:pP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Однако, такая структура не является обязательной. </a:t>
            </a:r>
            <a:r>
              <a:rPr lang="ru-RU" dirty="0">
                <a:solidFill>
                  <a:srgbClr val="111111"/>
                </a:solidFill>
                <a:latin typeface="-apple-system"/>
              </a:rPr>
              <a:t>Можно </a:t>
            </a:r>
            <a:r>
              <a:rPr lang="ru-RU" b="0" i="0" dirty="0">
                <a:solidFill>
                  <a:srgbClr val="111111"/>
                </a:solidFill>
                <a:effectLst/>
                <a:latin typeface="-apple-system"/>
              </a:rPr>
              <a:t>поместить весь код в один файл и все будет корректно работать.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150A743-2E0A-62A2-0B7C-93E7CE87050B}"/>
              </a:ext>
            </a:extLst>
          </p:cNvPr>
          <p:cNvSpPr txBox="1">
            <a:spLocks/>
          </p:cNvSpPr>
          <p:nvPr/>
        </p:nvSpPr>
        <p:spPr>
          <a:xfrm>
            <a:off x="2558624" y="248816"/>
            <a:ext cx="8469756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err="1">
                <a:solidFill>
                  <a:srgbClr val="111111"/>
                </a:solidFill>
                <a:latin typeface="-apple-system"/>
              </a:rPr>
              <a:t>Hashicorp</a:t>
            </a:r>
            <a:r>
              <a:rPr lang="ru-RU" dirty="0">
                <a:solidFill>
                  <a:srgbClr val="111111"/>
                </a:solidFill>
                <a:latin typeface="-apple-system"/>
              </a:rPr>
              <a:t> Configuration Language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5063BB-454B-107B-DE56-2F7BAEFA3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445" y="248816"/>
            <a:ext cx="1170765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3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847A2-08BC-316B-7B1E-DFAA0FBB3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04491D-5489-6204-0600-97E1426FD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terraform {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err="1"/>
              <a:t>required_providers</a:t>
            </a:r>
            <a:r>
              <a:rPr lang="en-US" dirty="0"/>
              <a:t> {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 err="1"/>
              <a:t>aws</a:t>
            </a:r>
            <a:r>
              <a:rPr lang="en-US" dirty="0"/>
              <a:t> = {</a:t>
            </a:r>
          </a:p>
          <a:p>
            <a:pPr marL="0" indent="0">
              <a:buNone/>
            </a:pPr>
            <a:r>
              <a:rPr lang="en-US" dirty="0"/>
              <a:t>     source  = "</a:t>
            </a:r>
            <a:r>
              <a:rPr lang="en-US" dirty="0" err="1"/>
              <a:t>hashicorp</a:t>
            </a:r>
            <a:r>
              <a:rPr lang="en-US" dirty="0"/>
              <a:t>/</a:t>
            </a:r>
            <a:r>
              <a:rPr lang="en-US" dirty="0" err="1"/>
              <a:t>aws</a:t>
            </a:r>
            <a:r>
              <a:rPr lang="en-US" dirty="0"/>
              <a:t>"</a:t>
            </a:r>
          </a:p>
          <a:p>
            <a:pPr marL="0" indent="0">
              <a:buNone/>
            </a:pPr>
            <a:r>
              <a:rPr lang="en-US" dirty="0"/>
              <a:t>     version = "~&gt; 3.0"</a:t>
            </a:r>
          </a:p>
          <a:p>
            <a:pPr marL="0" indent="0">
              <a:buNone/>
            </a:pPr>
            <a:r>
              <a:rPr lang="en-US" dirty="0"/>
              <a:t>   }</a:t>
            </a:r>
          </a:p>
          <a:p>
            <a:pPr marL="0" indent="0">
              <a:buNone/>
            </a:pPr>
            <a:r>
              <a:rPr lang="en-US" dirty="0"/>
              <a:t> }</a:t>
            </a:r>
          </a:p>
          <a:p>
            <a:pPr marL="0" indent="0">
              <a:buNone/>
            </a:pPr>
            <a:r>
              <a:rPr lang="en-US" dirty="0"/>
              <a:t>}</a:t>
            </a:r>
            <a:endParaRPr lang="ru-RU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6ACC71DB-B1D9-75DD-E4CC-D3F5D555396B}"/>
              </a:ext>
            </a:extLst>
          </p:cNvPr>
          <p:cNvSpPr txBox="1">
            <a:spLocks/>
          </p:cNvSpPr>
          <p:nvPr/>
        </p:nvSpPr>
        <p:spPr>
          <a:xfrm>
            <a:off x="6077882" y="1701800"/>
            <a:ext cx="5620683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>
            <a:lvl1pPr marL="304747" indent="-304747" algn="l" defTabSz="1218987" rtl="0" eaLnBrk="1" latinLnBrk="0" hangingPunct="1">
              <a:lnSpc>
                <a:spcPct val="95000"/>
              </a:lnSpc>
              <a:spcBef>
                <a:spcPts val="1866"/>
              </a:spcBef>
              <a:buSzPct val="10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392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8037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68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11328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10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37973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6461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91264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78859" indent="-304747" algn="l" defTabSz="1218987" rtl="0" eaLnBrk="1" latinLnBrk="0" hangingPunct="1">
              <a:lnSpc>
                <a:spcPct val="95000"/>
              </a:lnSpc>
              <a:spcBef>
                <a:spcPts val="1066"/>
              </a:spcBef>
              <a:buSzPct val="90000"/>
              <a:buFont typeface="Century Gothic" pitchFamily="34" charset="0"/>
              <a:buChar char="–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rgbClr val="111111"/>
                </a:solidFill>
                <a:latin typeface="-apple-system"/>
              </a:rPr>
              <a:t>В первой строке, открываем блок </a:t>
            </a:r>
            <a:r>
              <a:rPr lang="ru-RU" dirty="0" err="1">
                <a:solidFill>
                  <a:srgbClr val="111111"/>
                </a:solidFill>
                <a:latin typeface="-apple-system"/>
              </a:rPr>
              <a:t>terraform</a:t>
            </a:r>
            <a:r>
              <a:rPr lang="ru-RU" dirty="0">
                <a:solidFill>
                  <a:srgbClr val="111111"/>
                </a:solidFill>
                <a:latin typeface="-apple-system"/>
              </a:rPr>
              <a:t>, который хотя и не является обязательным с точки зрения синтаксиса системы, но рекомендуется его указывать.</a:t>
            </a:r>
          </a:p>
          <a:p>
            <a:r>
              <a:rPr lang="ru-RU" dirty="0">
                <a:solidFill>
                  <a:srgbClr val="111111"/>
                </a:solidFill>
                <a:latin typeface="-apple-system"/>
              </a:rPr>
              <a:t>Вложенный блок </a:t>
            </a:r>
            <a:r>
              <a:rPr lang="ru-RU" dirty="0" err="1">
                <a:solidFill>
                  <a:srgbClr val="111111"/>
                </a:solidFill>
                <a:latin typeface="-apple-system"/>
              </a:rPr>
              <a:t>required</a:t>
            </a:r>
            <a:r>
              <a:rPr lang="ru-RU" dirty="0">
                <a:solidFill>
                  <a:srgbClr val="111111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111111"/>
                </a:solidFill>
                <a:latin typeface="-apple-system"/>
              </a:rPr>
              <a:t>providers</a:t>
            </a:r>
            <a:r>
              <a:rPr lang="ru-RU" dirty="0">
                <a:solidFill>
                  <a:srgbClr val="111111"/>
                </a:solidFill>
                <a:latin typeface="-apple-system"/>
              </a:rPr>
              <a:t>, определяет требуемых провайдеров. Нам потребуется поставщик </a:t>
            </a:r>
            <a:r>
              <a:rPr lang="ru-RU" dirty="0" err="1">
                <a:solidFill>
                  <a:srgbClr val="111111"/>
                </a:solidFill>
                <a:latin typeface="-apple-system"/>
              </a:rPr>
              <a:t>aws</a:t>
            </a:r>
            <a:r>
              <a:rPr lang="ru-RU" dirty="0">
                <a:solidFill>
                  <a:srgbClr val="111111"/>
                </a:solidFill>
                <a:latin typeface="-apple-system"/>
              </a:rPr>
              <a:t> с указанными параметрами </a:t>
            </a:r>
            <a:r>
              <a:rPr lang="ru-RU" dirty="0" err="1">
                <a:solidFill>
                  <a:srgbClr val="111111"/>
                </a:solidFill>
                <a:latin typeface="-apple-system"/>
              </a:rPr>
              <a:t>source</a:t>
            </a:r>
            <a:r>
              <a:rPr lang="ru-RU" dirty="0">
                <a:solidFill>
                  <a:srgbClr val="111111"/>
                </a:solidFill>
                <a:latin typeface="-apple-system"/>
              </a:rPr>
              <a:t> и </a:t>
            </a:r>
            <a:r>
              <a:rPr lang="ru-RU" dirty="0" err="1">
                <a:solidFill>
                  <a:srgbClr val="111111"/>
                </a:solidFill>
                <a:latin typeface="-apple-system"/>
              </a:rPr>
              <a:t>version</a:t>
            </a:r>
            <a:r>
              <a:rPr lang="ru-RU" dirty="0">
                <a:solidFill>
                  <a:srgbClr val="111111"/>
                </a:solidFill>
                <a:latin typeface="-apple-system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175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018BFF-C4F5-86FD-A9C7-912AFC721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ИТ-архитектура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E62701-7CB5-9079-278B-942EEECC75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Включает в себя как логические, так и технические компоненты. Логическая архитектура предоставляет высокоуровневое описание миссии предприятия, его функциональных и информационных требований, системных компонентов и информационных потоков между этими компонентами. </a:t>
            </a:r>
          </a:p>
          <a:p>
            <a:r>
              <a:rPr lang="ru-RU" dirty="0"/>
              <a:t>Enterprise Information Architecture (EIA) – информационная архитектура. </a:t>
            </a:r>
          </a:p>
          <a:p>
            <a:r>
              <a:rPr lang="ru-RU" dirty="0"/>
              <a:t>Enterprise Solution Architecture (ESA) – архитектура прикладных решений. </a:t>
            </a:r>
          </a:p>
          <a:p>
            <a:r>
              <a:rPr lang="ru-RU" dirty="0"/>
              <a:t>Enterprise </a:t>
            </a:r>
            <a:r>
              <a:rPr lang="ru-RU" dirty="0" err="1"/>
              <a:t>Technical</a:t>
            </a:r>
            <a:r>
              <a:rPr lang="ru-RU" dirty="0"/>
              <a:t> Architecture (ETA) – техническая архитектура.</a:t>
            </a:r>
          </a:p>
        </p:txBody>
      </p:sp>
    </p:spTree>
    <p:extLst>
      <p:ext uri="{BB962C8B-B14F-4D97-AF65-F5344CB8AC3E}">
        <p14:creationId xmlns:p14="http://schemas.microsoft.com/office/powerpoint/2010/main" val="87982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847A2-08BC-316B-7B1E-DFAA0FBB3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836" y="1628800"/>
            <a:ext cx="10157354" cy="1397000"/>
          </a:xfrm>
        </p:spPr>
        <p:txBody>
          <a:bodyPr/>
          <a:lstStyle/>
          <a:p>
            <a:r>
              <a:rPr lang="en-US" dirty="0"/>
              <a:t>Providers</a:t>
            </a:r>
            <a:endParaRPr lang="ru-RU" dirty="0"/>
          </a:p>
        </p:txBody>
      </p:sp>
      <p:pic>
        <p:nvPicPr>
          <p:cNvPr id="9218" name="Picture 2" descr="terraform-providers">
            <a:extLst>
              <a:ext uri="{FF2B5EF4-FFF2-40B4-BE49-F238E27FC236}">
                <a16:creationId xmlns:a16="http://schemas.microsoft.com/office/drawing/2014/main" id="{E05201BF-5E45-0FD8-3B80-8D1152E6D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188" y="241852"/>
            <a:ext cx="6633288" cy="663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394B67-4F18-8FEA-8011-2BC7FD6E9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299" y="199864"/>
            <a:ext cx="1501270" cy="198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00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FC290B-6FCD-0FAE-F24C-427CA0B00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9996" y="76200"/>
            <a:ext cx="8924667" cy="1397000"/>
          </a:xfrm>
        </p:spPr>
        <p:txBody>
          <a:bodyPr/>
          <a:lstStyle/>
          <a:p>
            <a:r>
              <a:rPr lang="en-US" dirty="0"/>
              <a:t>State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DF73F3-F72D-E59F-B997-B7712F7AB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Состояние </a:t>
            </a:r>
            <a:r>
              <a:rPr lang="ru-RU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Terraform</a:t>
            </a: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 - это файл, в котором хранятся все сведения о ресурсах, которые были созданы в контексте данного проекта. </a:t>
            </a:r>
          </a:p>
          <a:p>
            <a:pPr marL="0" indent="0">
              <a:buNone/>
            </a:pP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Например, если объявить ресурс </a:t>
            </a:r>
            <a:r>
              <a:rPr lang="ru-RU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azure_resourcegroup</a:t>
            </a: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 и запустить </a:t>
            </a:r>
            <a:r>
              <a:rPr lang="ru-RU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Terraform</a:t>
            </a: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, в файле состояния будет сохранен его идентификатор.</a:t>
            </a:r>
          </a:p>
          <a:p>
            <a:pPr marL="0" indent="0">
              <a:buNone/>
            </a:pP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Основная цель файла состояния - предоставить информацию об уже существующих ресурсах, поэтому, когда  изменяются файлы конфигурации ресурсов, </a:t>
            </a:r>
            <a:r>
              <a:rPr lang="ru-RU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Terraform</a:t>
            </a: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 может определить, что ему нужно делать.</a:t>
            </a:r>
          </a:p>
          <a:p>
            <a:pPr marL="0" indent="0">
              <a:buNone/>
            </a:pP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Важным моментом в отношении файлов состояния является то, что они могут содержать конфиденциальную информацию. Примеры включают начальные пароли, используемые для создания базы данных, закрытые ключи и так </a:t>
            </a:r>
            <a:r>
              <a:rPr lang="ru-RU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далее.Terraform</a:t>
            </a: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 использует концепцию серверной части для хранения и извлечения файлов состояния. Серверной частью по умолчанию является локальная серверная часть, которая использует файл в корневой папке проекта в качестве места хранения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72635E-EE1F-30C2-BD52-8277EBB30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326" y="304800"/>
            <a:ext cx="1263463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13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A23B6E1-6FD8-7FD4-8509-411C300637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9916" y="980728"/>
            <a:ext cx="8367192" cy="4470400"/>
          </a:xfrm>
        </p:spPr>
      </p:pic>
    </p:spTree>
    <p:extLst>
      <p:ext uri="{BB962C8B-B14F-4D97-AF65-F5344CB8AC3E}">
        <p14:creationId xmlns:p14="http://schemas.microsoft.com/office/powerpoint/2010/main" val="337702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2D84FD-C646-66FF-ADD3-B03ABE9D1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8" y="260782"/>
            <a:ext cx="10157354" cy="780504"/>
          </a:xfrm>
        </p:spPr>
        <p:txBody>
          <a:bodyPr/>
          <a:lstStyle/>
          <a:p>
            <a:r>
              <a:rPr lang="en-US" dirty="0"/>
              <a:t>Providers</a:t>
            </a:r>
            <a:endParaRPr lang="ru-RU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61EFE5C-02A1-AC1A-7973-B5F0209AC5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549796" y="4005064"/>
            <a:ext cx="10449711" cy="1477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800" dirty="0" err="1"/>
              <a:t>provider</a:t>
            </a:r>
            <a:r>
              <a:rPr lang="ru-RU" altLang="ru-RU" sz="1800" dirty="0"/>
              <a:t> "</a:t>
            </a:r>
            <a:r>
              <a:rPr lang="ru-RU" altLang="ru-RU" sz="1800" dirty="0" err="1"/>
              <a:t>kubernetes</a:t>
            </a:r>
            <a:r>
              <a:rPr lang="ru-RU" altLang="ru-RU" sz="1800" dirty="0"/>
              <a:t>" { </a:t>
            </a:r>
            <a:endParaRPr lang="en-US" altLang="ru-RU" sz="1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ru-RU" sz="1800" dirty="0"/>
              <a:t>   </a:t>
            </a:r>
            <a:r>
              <a:rPr lang="ru-RU" altLang="ru-RU" sz="1800" dirty="0" err="1"/>
              <a:t>version</a:t>
            </a:r>
            <a:r>
              <a:rPr lang="ru-RU" altLang="ru-RU" sz="1800" dirty="0"/>
              <a:t> = "~&gt; 1.10" </a:t>
            </a:r>
            <a:endParaRPr lang="en-US" altLang="ru-RU" sz="1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1800" dirty="0"/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ru-RU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672E1A-4D31-E9DB-6489-AFA79282AB7C}"/>
              </a:ext>
            </a:extLst>
          </p:cNvPr>
          <p:cNvSpPr txBox="1"/>
          <p:nvPr/>
        </p:nvSpPr>
        <p:spPr>
          <a:xfrm>
            <a:off x="471350" y="1058932"/>
            <a:ext cx="1144927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Provider</a:t>
            </a:r>
            <a:r>
              <a:rPr lang="ru-RU" sz="1600" dirty="0">
                <a:solidFill>
                  <a:schemeClr val="tx2"/>
                </a:solidFill>
              </a:rPr>
              <a:t> работает как драйвер устройства операционной системы. Он предоставляет набор типов ресурсов, используя общую абстракцию, таким образом маскируя детали того, как создавать, изменять и уничтожать ресурс.</a:t>
            </a:r>
            <a:r>
              <a:rPr lang="en-US" sz="1600" dirty="0">
                <a:solidFill>
                  <a:schemeClr val="tx2"/>
                </a:solidFill>
              </a:rPr>
              <a:t> </a:t>
            </a:r>
          </a:p>
          <a:p>
            <a:r>
              <a:rPr lang="ru-RU" sz="1600" dirty="0" err="1">
                <a:solidFill>
                  <a:schemeClr val="tx2"/>
                </a:solidFill>
              </a:rPr>
              <a:t>Terraform</a:t>
            </a:r>
            <a:r>
              <a:rPr lang="ru-RU" sz="1600" dirty="0">
                <a:solidFill>
                  <a:schemeClr val="tx2"/>
                </a:solidFill>
              </a:rPr>
              <a:t> автоматически загружает поставщиков из своего публичного реестра по мере необходимости, исходя из ресурсов данного проекта. Он также может использовать пользовательские плагины, которые должны быть установлены пользователем вручную. </a:t>
            </a:r>
            <a:endParaRPr lang="en-US" sz="1600" dirty="0">
              <a:solidFill>
                <a:schemeClr val="tx2"/>
              </a:solidFill>
            </a:endParaRPr>
          </a:p>
          <a:p>
            <a:r>
              <a:rPr lang="ru-RU" sz="1600" dirty="0">
                <a:solidFill>
                  <a:schemeClr val="tx2"/>
                </a:solidFill>
              </a:rPr>
              <a:t>За некоторыми исключениями, использование провайдера требует настройки его с некоторыми параметрами</a:t>
            </a:r>
            <a:endParaRPr lang="en-US" sz="1600" dirty="0">
              <a:solidFill>
                <a:schemeClr val="tx2"/>
              </a:solidFill>
            </a:endParaRPr>
          </a:p>
          <a:p>
            <a:r>
              <a:rPr lang="ru-RU" sz="1600" dirty="0">
                <a:solidFill>
                  <a:schemeClr val="tx2"/>
                </a:solidFill>
              </a:rPr>
              <a:t>Хотя это и не является строго необходимым, считается хорошей практикой явно указывать, какого поставщика мы будем использовать проекте </a:t>
            </a:r>
            <a:r>
              <a:rPr lang="ru-RU" sz="1600" dirty="0" err="1">
                <a:solidFill>
                  <a:schemeClr val="tx2"/>
                </a:solidFill>
              </a:rPr>
              <a:t>Terraform</a:t>
            </a:r>
            <a:r>
              <a:rPr lang="ru-RU" sz="1600" dirty="0">
                <a:solidFill>
                  <a:schemeClr val="tx2"/>
                </a:solidFill>
              </a:rPr>
              <a:t>, и указывать его версию:</a:t>
            </a:r>
          </a:p>
        </p:txBody>
      </p:sp>
    </p:spTree>
    <p:extLst>
      <p:ext uri="{BB962C8B-B14F-4D97-AF65-F5344CB8AC3E}">
        <p14:creationId xmlns:p14="http://schemas.microsoft.com/office/powerpoint/2010/main" val="126618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4D1238-CC91-3A6F-A1E3-6E800C269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309" y="292100"/>
            <a:ext cx="10157354" cy="787400"/>
          </a:xfrm>
        </p:spPr>
        <p:txBody>
          <a:bodyPr/>
          <a:lstStyle/>
          <a:p>
            <a:r>
              <a:rPr lang="en-US" i="0" dirty="0">
                <a:solidFill>
                  <a:srgbClr val="000000"/>
                </a:solidFill>
                <a:effectLst/>
              </a:rPr>
              <a:t>Resources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E06004-228E-F344-4F7D-E733F9FE8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0" dirty="0">
                <a:solidFill>
                  <a:srgbClr val="000000"/>
                </a:solidFill>
                <a:effectLst/>
                <a:latin typeface="Raleway" pitchFamily="2" charset="-52"/>
              </a:rPr>
              <a:t>В 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Terraform</a:t>
            </a:r>
            <a:r>
              <a:rPr lang="ru-RU" b="1" i="0" dirty="0">
                <a:solidFill>
                  <a:srgbClr val="000000"/>
                </a:solidFill>
                <a:effectLst/>
                <a:latin typeface="Raleway" pitchFamily="2" charset="-52"/>
              </a:rPr>
              <a:t> ресурс </a:t>
            </a: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- это все, что может быть целью для операций CRUD в контексте данного поставщика. Некоторыми примерами являются экземпляр EC2, Azure </a:t>
            </a:r>
            <a:r>
              <a:rPr lang="ru-RU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MariaDB</a:t>
            </a: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 или запись DNS.</a:t>
            </a:r>
            <a:endParaRPr lang="en-US" i="0" dirty="0">
              <a:solidFill>
                <a:srgbClr val="000000"/>
              </a:solidFill>
              <a:effectLst/>
              <a:latin typeface="Raleway" pitchFamily="2" charset="-52"/>
            </a:endParaRPr>
          </a:p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resource 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</a:t>
            </a:r>
            <a:r>
              <a:rPr lang="en-US" b="0" i="0" dirty="0" err="1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aws_instance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"web"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{ </a:t>
            </a:r>
          </a:p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	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ami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= 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"some-</a:t>
            </a:r>
            <a:r>
              <a:rPr lang="en-US" b="0" i="0" dirty="0" err="1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ami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-id"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instance_type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= 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"t2.micro"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</a:t>
            </a:r>
          </a:p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}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Raleway" pitchFamily="2" charset="-52"/>
              </a:rPr>
              <a:t>Сначала </a:t>
            </a:r>
            <a:r>
              <a:rPr lang="ru-RU" b="0" i="0" dirty="0">
                <a:solidFill>
                  <a:srgbClr val="000000"/>
                </a:solidFill>
                <a:effectLst/>
                <a:latin typeface="Raleway" pitchFamily="2" charset="-52"/>
              </a:rPr>
              <a:t>всегда есть ключевое слово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resource</a:t>
            </a:r>
            <a:r>
              <a:rPr lang="ru-RU" b="0" i="0" dirty="0">
                <a:solidFill>
                  <a:srgbClr val="000000"/>
                </a:solidFill>
                <a:effectLst/>
                <a:latin typeface="Raleway" pitchFamily="2" charset="-52"/>
              </a:rPr>
              <a:t>, с которого начинается определение. Далее тип ресурса, который обычно соответствует </a:t>
            </a:r>
            <a:r>
              <a:rPr lang="ru-RU" dirty="0">
                <a:solidFill>
                  <a:srgbClr val="000000"/>
                </a:solidFill>
                <a:latin typeface="Raleway" pitchFamily="2" charset="-52"/>
              </a:rPr>
              <a:t>типу провайдера</a:t>
            </a:r>
            <a:r>
              <a:rPr lang="ru-RU" b="0" i="0" dirty="0">
                <a:solidFill>
                  <a:srgbClr val="000000"/>
                </a:solidFill>
                <a:effectLst/>
                <a:latin typeface="Raleway" pitchFamily="2" charset="-52"/>
              </a:rPr>
              <a:t>. В приведенном выше примере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Raleway" pitchFamily="2" charset="-52"/>
              </a:rPr>
              <a:t>aws_instance</a:t>
            </a:r>
            <a:r>
              <a:rPr lang="ru-RU" b="0" i="0" dirty="0">
                <a:solidFill>
                  <a:srgbClr val="000000"/>
                </a:solidFill>
                <a:effectLst/>
                <a:latin typeface="Raleway" pitchFamily="2" charset="-52"/>
              </a:rPr>
              <a:t> - это тип ресурса, определенный поставщиком AWS. После этого появляется определяемое пользователем имя ресурса, которое должно быть уникальным для этого типа ресурса в том же модуле - подробнее о модулях позже.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80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A68280-8FF5-9052-6A8C-A344F8DF5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C1DB71-2979-2052-DF0C-6712E48339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701800"/>
            <a:ext cx="4257023" cy="44704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data 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</a:t>
            </a:r>
            <a:r>
              <a:rPr lang="en-US" b="0" i="0" dirty="0" err="1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aws_ami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"ubuntu"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{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Source Code Pro" panose="020B0509030403020204" pitchFamily="49" charset="0"/>
              </a:rPr>
              <a:t>  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most_recent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= </a:t>
            </a:r>
            <a:r>
              <a:rPr lang="en-US" b="0" i="0" dirty="0">
                <a:solidFill>
                  <a:srgbClr val="78A960"/>
                </a:solidFill>
                <a:effectLst/>
                <a:latin typeface="Source Code Pro" panose="020B0509030403020204" pitchFamily="49" charset="0"/>
              </a:rPr>
              <a:t>true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Source Code Pro" panose="020B0509030403020204" pitchFamily="49" charset="0"/>
              </a:rPr>
              <a:t>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filter {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  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name = 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"name"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Source Code Pro" panose="020B0509030403020204" pitchFamily="49" charset="0"/>
              </a:rPr>
              <a:t>   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values = [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"ubuntu/images/</a:t>
            </a:r>
            <a:r>
              <a:rPr lang="en-US" b="0" i="0" dirty="0" err="1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hvm-ssd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/ubuntu-trusty-14.04-amd64-server-*"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]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}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filter {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  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name = 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"virtualization-type"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  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values = [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</a:t>
            </a:r>
            <a:r>
              <a:rPr lang="en-US" b="0" i="0" dirty="0" err="1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hvm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]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}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  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owners = [</a:t>
            </a:r>
            <a:r>
              <a:rPr lang="en-US" b="0" i="0" dirty="0">
                <a:solidFill>
                  <a:srgbClr val="4E9359"/>
                </a:solidFill>
                <a:effectLst/>
                <a:latin typeface="Source Code Pro" panose="020B0509030403020204" pitchFamily="49" charset="0"/>
              </a:rPr>
              <a:t>"099720109477"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] # </a:t>
            </a:r>
            <a:r>
              <a:rPr lang="en-US" b="1" i="0" dirty="0">
                <a:solidFill>
                  <a:srgbClr val="267438"/>
                </a:solidFill>
                <a:effectLst/>
                <a:latin typeface="Source Code Pro" panose="020B0509030403020204" pitchFamily="49" charset="0"/>
              </a:rPr>
              <a:t>Canonical</a:t>
            </a: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 </a:t>
            </a:r>
            <a:endParaRPr lang="ru-RU" b="0" i="0" dirty="0">
              <a:solidFill>
                <a:srgbClr val="000000"/>
              </a:solidFill>
              <a:effectLst/>
              <a:latin typeface="Source Code Pro" panose="020B0509030403020204" pitchFamily="49" charset="0"/>
            </a:endParaRPr>
          </a:p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Source Code Pro" panose="020B0509030403020204" pitchFamily="49" charset="0"/>
              </a:rPr>
              <a:t>}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CB6DAD-5D62-E7AA-E766-67686FD800F8}"/>
              </a:ext>
            </a:extLst>
          </p:cNvPr>
          <p:cNvSpPr txBox="1"/>
          <p:nvPr/>
        </p:nvSpPr>
        <p:spPr>
          <a:xfrm>
            <a:off x="5590356" y="1772816"/>
            <a:ext cx="609289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ru-RU" i="0" dirty="0">
                <a:solidFill>
                  <a:srgbClr val="000000"/>
                </a:solidFill>
                <a:effectLst/>
                <a:latin typeface="Raleway" pitchFamily="2" charset="-52"/>
              </a:rPr>
              <a:t>Источники данных работают в значительной степени как ресурсы, доступные только для чтения, в том смысле, что мы можем получать информацию о существующих, но не можем создавать или изменять их. Обычно они используются для извлечения параметров, необходимых для создания других ресурсов.</a:t>
            </a:r>
            <a:endParaRPr lang="en-US" i="0" dirty="0">
              <a:solidFill>
                <a:srgbClr val="000000"/>
              </a:solidFill>
              <a:effectLst/>
              <a:latin typeface="Raleway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2521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A16213-1D7D-12C0-00F9-7EDE75DE5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59C163F8-24F6-446E-174D-7D2B1F2C9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812" y="1700808"/>
            <a:ext cx="6624736" cy="4470400"/>
          </a:xfrm>
        </p:spPr>
        <p:txBody>
          <a:bodyPr/>
          <a:lstStyle/>
          <a:p>
            <a:r>
              <a:rPr lang="en-US" dirty="0"/>
              <a:t>Terraform </a:t>
            </a:r>
            <a:r>
              <a:rPr lang="en-US" dirty="0" err="1"/>
              <a:t>init</a:t>
            </a:r>
            <a:endParaRPr lang="en-US" dirty="0"/>
          </a:p>
          <a:p>
            <a:pPr lvl="1"/>
            <a:r>
              <a:rPr lang="ru-RU" dirty="0"/>
              <a:t>Ищет конфигурационные файлы</a:t>
            </a:r>
            <a:endParaRPr lang="en-US" dirty="0"/>
          </a:p>
          <a:p>
            <a:pPr lvl="1"/>
            <a:r>
              <a:rPr lang="ru-RU" dirty="0"/>
              <a:t>Смотрит, нужно ли скачивать плагины и скачивает если нужно</a:t>
            </a:r>
            <a:endParaRPr lang="en-US" dirty="0"/>
          </a:p>
          <a:p>
            <a:pPr lvl="1"/>
            <a:r>
              <a:rPr lang="ru-RU" dirty="0"/>
              <a:t>Сохраняет состояние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299F1F0-7AB8-A517-ABA3-FBE1E8D6A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1981" y="141052"/>
            <a:ext cx="477684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3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F8F6B1-266E-90D4-CE55-D9E0898B2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28763F-886B-68CD-7191-9E6EDE371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Terraform plan</a:t>
            </a:r>
          </a:p>
          <a:p>
            <a:pPr lvl="1"/>
            <a:r>
              <a:rPr lang="ru-RU" dirty="0"/>
              <a:t>Сравнивает </a:t>
            </a:r>
            <a:r>
              <a:rPr lang="ru-RU" dirty="0" err="1"/>
              <a:t>конфигурцию</a:t>
            </a:r>
            <a:r>
              <a:rPr lang="ru-RU" dirty="0"/>
              <a:t> и состояние и строит план преобразования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DA8AC4-772F-0B47-C16D-7D16DD3A5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781" y="3429000"/>
            <a:ext cx="6716882" cy="249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25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B7D699-B0D4-09AA-EA46-843E843C2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Workflow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E1B4E6-9BC9-C71F-DE8E-504084C873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Применяет изменения к инфраструктуре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8C0125-8ACE-4793-26BF-2653F68B3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554" y="2361850"/>
            <a:ext cx="11255715" cy="403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97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A08E7-493B-2C4D-00D1-5766C50E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Provider: local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047362-AB81-F91C-67B3-A8AD1FFE16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main.tf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provider "local" {</a:t>
            </a:r>
          </a:p>
          <a:p>
            <a:pPr marL="0" indent="0">
              <a:buNone/>
            </a:pPr>
            <a:r>
              <a:rPr lang="en-US" dirty="0"/>
              <a:t>  version = "~&gt; 2.2.3"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r>
              <a:rPr lang="en-US" dirty="0"/>
              <a:t>resource "</a:t>
            </a:r>
            <a:r>
              <a:rPr lang="en-US" dirty="0" err="1"/>
              <a:t>local_file</a:t>
            </a:r>
            <a:r>
              <a:rPr lang="en-US" dirty="0"/>
              <a:t>" "hello" {</a:t>
            </a:r>
          </a:p>
          <a:p>
            <a:pPr marL="0" indent="0">
              <a:buNone/>
            </a:pPr>
            <a:r>
              <a:rPr lang="en-US" dirty="0"/>
              <a:t>  content = "Hello, Terraform"</a:t>
            </a:r>
          </a:p>
          <a:p>
            <a:pPr marL="0" indent="0">
              <a:buNone/>
            </a:pPr>
            <a:r>
              <a:rPr lang="en-US" dirty="0"/>
              <a:t>  filename = "hello.txt"</a:t>
            </a:r>
          </a:p>
          <a:p>
            <a:pPr marL="0" indent="0">
              <a:buNone/>
            </a:pPr>
            <a:r>
              <a:rPr lang="en-US" dirty="0"/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41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87C3C-48F9-95C7-2DD7-0880EB254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Информационная архитектура (</a:t>
            </a:r>
            <a:r>
              <a:rPr lang="en-US" dirty="0"/>
              <a:t>EIA - Enterprise Information Architecture)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8ACF17-8BB1-6CD3-72AB-778B359073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В ходе разработки информационной архитектуры решаются следующие задачи: </a:t>
            </a:r>
          </a:p>
          <a:p>
            <a:r>
              <a:rPr lang="ru-RU" dirty="0"/>
              <a:t>Идентификация существующих данных, определение их источников и процедур использования. </a:t>
            </a:r>
          </a:p>
          <a:p>
            <a:r>
              <a:rPr lang="ru-RU" dirty="0"/>
              <a:t>Оптимизация данных за счет сокращения дублирования информации. Исключение неоднозначности и противоречивости информации. </a:t>
            </a:r>
          </a:p>
          <a:p>
            <a:r>
              <a:rPr lang="ru-RU" dirty="0"/>
              <a:t>Минимизация перемещения данных за счет их оптимального расположения. </a:t>
            </a:r>
          </a:p>
          <a:p>
            <a:r>
              <a:rPr lang="ru-RU" dirty="0"/>
              <a:t>Интеграция метаданных для обеспечения их целостного представления. </a:t>
            </a:r>
          </a:p>
          <a:p>
            <a:r>
              <a:rPr lang="ru-RU" dirty="0"/>
              <a:t>Сокращение числа используемых технологий, обеспечивающих хранение и доступность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230660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A08E7-493B-2C4D-00D1-5766C50E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Provider: local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047362-AB81-F91C-67B3-A8AD1FFE1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73200"/>
            <a:ext cx="10157354" cy="49801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b="1" dirty="0"/>
              <a:t>terraform </a:t>
            </a:r>
            <a:r>
              <a:rPr lang="en-US" b="1" dirty="0" err="1"/>
              <a:t>init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sz="2000" dirty="0"/>
              <a:t>Initializing the backend...</a:t>
            </a:r>
          </a:p>
          <a:p>
            <a:pPr marL="0" indent="0">
              <a:buNone/>
            </a:pPr>
            <a:r>
              <a:rPr lang="en-US" sz="2000" dirty="0"/>
              <a:t>Initializing provider plugins...</a:t>
            </a:r>
          </a:p>
          <a:p>
            <a:pPr marL="0" indent="0">
              <a:buNone/>
            </a:pPr>
            <a:r>
              <a:rPr lang="en-US" sz="2000" dirty="0"/>
              <a:t>- Finding </a:t>
            </a:r>
            <a:r>
              <a:rPr lang="en-US" sz="2000" dirty="0" err="1"/>
              <a:t>hashicorp</a:t>
            </a:r>
            <a:r>
              <a:rPr lang="en-US" sz="2000" dirty="0"/>
              <a:t>/local versions matching "~&gt; 2.2.3"...</a:t>
            </a:r>
          </a:p>
          <a:p>
            <a:pPr marL="0" indent="0">
              <a:buNone/>
            </a:pPr>
            <a:r>
              <a:rPr lang="en-US" sz="2000" dirty="0"/>
              <a:t>- Installing </a:t>
            </a:r>
            <a:r>
              <a:rPr lang="en-US" sz="2000" dirty="0" err="1"/>
              <a:t>hashicorp</a:t>
            </a:r>
            <a:r>
              <a:rPr lang="en-US" sz="2000" dirty="0"/>
              <a:t>/local v2.2.3...</a:t>
            </a:r>
          </a:p>
          <a:p>
            <a:pPr marL="0" indent="0">
              <a:buNone/>
            </a:pPr>
            <a:r>
              <a:rPr lang="en-US" sz="2000" dirty="0"/>
              <a:t>- Installed </a:t>
            </a:r>
            <a:r>
              <a:rPr lang="en-US" sz="2000" dirty="0" err="1"/>
              <a:t>hashicorp</a:t>
            </a:r>
            <a:r>
              <a:rPr lang="en-US" sz="2000" dirty="0"/>
              <a:t>/local v2.2.3 (unauthenticated)</a:t>
            </a:r>
          </a:p>
        </p:txBody>
      </p:sp>
    </p:spTree>
    <p:extLst>
      <p:ext uri="{BB962C8B-B14F-4D97-AF65-F5344CB8AC3E}">
        <p14:creationId xmlns:p14="http://schemas.microsoft.com/office/powerpoint/2010/main" val="34723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A08E7-493B-2C4D-00D1-5766C50E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Provider: local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047362-AB81-F91C-67B3-A8AD1FFE1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73200"/>
            <a:ext cx="10157354" cy="5308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b="1" dirty="0"/>
              <a:t>&gt; terraform plan</a:t>
            </a:r>
          </a:p>
          <a:p>
            <a:pPr marL="0" indent="0">
              <a:buNone/>
            </a:pPr>
            <a:r>
              <a:rPr lang="en-US" sz="1600" dirty="0"/>
              <a:t>Terraform used the selected providers to generate the following execution plan. Resource actions are indicated with the following symbols:</a:t>
            </a:r>
          </a:p>
          <a:p>
            <a:pPr marL="0" indent="0">
              <a:buNone/>
            </a:pPr>
            <a:r>
              <a:rPr lang="en-US" sz="1600" dirty="0"/>
              <a:t>  + create</a:t>
            </a:r>
          </a:p>
          <a:p>
            <a:pPr marL="0" indent="0">
              <a:buNone/>
            </a:pPr>
            <a:r>
              <a:rPr lang="en-US" sz="1600" dirty="0"/>
              <a:t>Terraform will perform the following actions:</a:t>
            </a:r>
          </a:p>
          <a:p>
            <a:pPr marL="0" indent="0">
              <a:buNone/>
            </a:pPr>
            <a:r>
              <a:rPr lang="en-US" sz="1600" dirty="0"/>
              <a:t>  # </a:t>
            </a:r>
            <a:r>
              <a:rPr lang="en-US" sz="1600" dirty="0" err="1"/>
              <a:t>local_file.hello</a:t>
            </a:r>
            <a:r>
              <a:rPr lang="en-US" sz="1600" dirty="0"/>
              <a:t> will be created</a:t>
            </a:r>
          </a:p>
          <a:p>
            <a:pPr marL="0" indent="0">
              <a:buNone/>
            </a:pPr>
            <a:r>
              <a:rPr lang="en-US" sz="1600" dirty="0"/>
              <a:t>  + resource "</a:t>
            </a:r>
            <a:r>
              <a:rPr lang="en-US" sz="1600" dirty="0" err="1"/>
              <a:t>local_file</a:t>
            </a:r>
            <a:r>
              <a:rPr lang="en-US" sz="1600" dirty="0"/>
              <a:t>" "hello" {</a:t>
            </a:r>
          </a:p>
          <a:p>
            <a:pPr marL="0" indent="0">
              <a:buNone/>
            </a:pPr>
            <a:r>
              <a:rPr lang="en-US" sz="1600" dirty="0"/>
              <a:t>      + content              = "Hello, Terraform"</a:t>
            </a:r>
          </a:p>
          <a:p>
            <a:pPr marL="0" indent="0">
              <a:buNone/>
            </a:pPr>
            <a:r>
              <a:rPr lang="en-US" sz="1600" dirty="0"/>
              <a:t>      + </a:t>
            </a:r>
            <a:r>
              <a:rPr lang="en-US" sz="1600" dirty="0" err="1"/>
              <a:t>directory_permission</a:t>
            </a:r>
            <a:r>
              <a:rPr lang="en-US" sz="1600" dirty="0"/>
              <a:t> = "0777"</a:t>
            </a:r>
          </a:p>
          <a:p>
            <a:pPr marL="0" indent="0">
              <a:buNone/>
            </a:pPr>
            <a:r>
              <a:rPr lang="en-US" sz="1600" dirty="0"/>
              <a:t>      + </a:t>
            </a:r>
            <a:r>
              <a:rPr lang="en-US" sz="1600" dirty="0" err="1"/>
              <a:t>file_permission</a:t>
            </a:r>
            <a:r>
              <a:rPr lang="en-US" sz="1600" dirty="0"/>
              <a:t>      = "0777"</a:t>
            </a:r>
          </a:p>
          <a:p>
            <a:pPr marL="0" indent="0">
              <a:buNone/>
            </a:pPr>
            <a:r>
              <a:rPr lang="en-US" sz="1600" dirty="0"/>
              <a:t>      + filename             = "hello.txt"</a:t>
            </a:r>
          </a:p>
          <a:p>
            <a:pPr marL="0" indent="0">
              <a:buNone/>
            </a:pPr>
            <a:r>
              <a:rPr lang="en-US" sz="1600" dirty="0"/>
              <a:t>      + id                   = (known after apply)</a:t>
            </a:r>
          </a:p>
          <a:p>
            <a:pPr marL="0" indent="0">
              <a:buNone/>
            </a:pPr>
            <a:r>
              <a:rPr lang="en-US" sz="1600" dirty="0"/>
              <a:t>    }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1761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A08E7-493B-2C4D-00D1-5766C50E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Provider: local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047362-AB81-F91C-67B3-A8AD1FFE1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73200"/>
            <a:ext cx="10157354" cy="5308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b="1" dirty="0"/>
              <a:t>&gt; terraform plan</a:t>
            </a:r>
          </a:p>
          <a:p>
            <a:pPr marL="0" indent="0">
              <a:buNone/>
            </a:pPr>
            <a:r>
              <a:rPr lang="en-US" sz="1600" dirty="0"/>
              <a:t>Terraform used the selected providers to generate the following execution plan. Resource actions are indicated with the following symbols:</a:t>
            </a:r>
          </a:p>
          <a:p>
            <a:pPr marL="0" indent="0">
              <a:buNone/>
            </a:pPr>
            <a:r>
              <a:rPr lang="en-US" sz="1600" dirty="0"/>
              <a:t>  + create</a:t>
            </a:r>
          </a:p>
          <a:p>
            <a:pPr marL="0" indent="0">
              <a:buNone/>
            </a:pPr>
            <a:r>
              <a:rPr lang="en-US" sz="1600" dirty="0"/>
              <a:t>Terraform will perform the following actions:</a:t>
            </a:r>
          </a:p>
          <a:p>
            <a:pPr marL="0" indent="0">
              <a:buNone/>
            </a:pPr>
            <a:r>
              <a:rPr lang="en-US" sz="1600" dirty="0"/>
              <a:t>  # </a:t>
            </a:r>
            <a:r>
              <a:rPr lang="en-US" sz="1600" dirty="0" err="1"/>
              <a:t>local_file.hello</a:t>
            </a:r>
            <a:r>
              <a:rPr lang="en-US" sz="1600" dirty="0"/>
              <a:t> will be created</a:t>
            </a:r>
          </a:p>
          <a:p>
            <a:pPr marL="0" indent="0">
              <a:buNone/>
            </a:pPr>
            <a:r>
              <a:rPr lang="en-US" sz="1600" dirty="0"/>
              <a:t>  + resource "</a:t>
            </a:r>
            <a:r>
              <a:rPr lang="en-US" sz="1600" dirty="0" err="1"/>
              <a:t>local_file</a:t>
            </a:r>
            <a:r>
              <a:rPr lang="en-US" sz="1600" dirty="0"/>
              <a:t>" "hello" {</a:t>
            </a:r>
          </a:p>
          <a:p>
            <a:pPr marL="0" indent="0">
              <a:buNone/>
            </a:pPr>
            <a:r>
              <a:rPr lang="en-US" sz="1600" dirty="0"/>
              <a:t>      + content              = "Hello, Terraform"</a:t>
            </a:r>
          </a:p>
          <a:p>
            <a:pPr marL="0" indent="0">
              <a:buNone/>
            </a:pPr>
            <a:r>
              <a:rPr lang="en-US" sz="1600" dirty="0"/>
              <a:t>      + </a:t>
            </a:r>
            <a:r>
              <a:rPr lang="en-US" sz="1600" dirty="0" err="1"/>
              <a:t>directory_permission</a:t>
            </a:r>
            <a:r>
              <a:rPr lang="en-US" sz="1600" dirty="0"/>
              <a:t> = "0777"</a:t>
            </a:r>
          </a:p>
          <a:p>
            <a:pPr marL="0" indent="0">
              <a:buNone/>
            </a:pPr>
            <a:r>
              <a:rPr lang="en-US" sz="1600" dirty="0"/>
              <a:t>      + </a:t>
            </a:r>
            <a:r>
              <a:rPr lang="en-US" sz="1600" dirty="0" err="1"/>
              <a:t>file_permission</a:t>
            </a:r>
            <a:r>
              <a:rPr lang="en-US" sz="1600" dirty="0"/>
              <a:t>      = "0777"</a:t>
            </a:r>
          </a:p>
          <a:p>
            <a:pPr marL="0" indent="0">
              <a:buNone/>
            </a:pPr>
            <a:r>
              <a:rPr lang="en-US" sz="1600" dirty="0"/>
              <a:t>      + filename             = "hello.txt"</a:t>
            </a:r>
          </a:p>
          <a:p>
            <a:pPr marL="0" indent="0">
              <a:buNone/>
            </a:pPr>
            <a:r>
              <a:rPr lang="en-US" sz="1600" dirty="0"/>
              <a:t>      + id                   = (known after apply)</a:t>
            </a:r>
          </a:p>
          <a:p>
            <a:pPr marL="0" indent="0">
              <a:buNone/>
            </a:pPr>
            <a:r>
              <a:rPr lang="en-US" sz="1600" dirty="0"/>
              <a:t>    }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32703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A08E7-493B-2C4D-00D1-5766C50E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Provider: local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047362-AB81-F91C-67B3-A8AD1FFE1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309" y="1473200"/>
            <a:ext cx="10157354" cy="5308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b="1" dirty="0"/>
              <a:t>&gt; terraform apply</a:t>
            </a:r>
          </a:p>
          <a:p>
            <a:pPr marL="0" indent="0">
              <a:buNone/>
            </a:pPr>
            <a:r>
              <a:rPr lang="en-US" sz="1600" dirty="0"/>
              <a:t>Terraform used the selected providers to generate the following execution plan. Resource actions are indicated with the following symbols:</a:t>
            </a:r>
          </a:p>
          <a:p>
            <a:pPr marL="0" indent="0">
              <a:buNone/>
            </a:pPr>
            <a:r>
              <a:rPr lang="en-US" sz="1600" dirty="0"/>
              <a:t>  + create</a:t>
            </a:r>
          </a:p>
          <a:p>
            <a:pPr marL="0" indent="0">
              <a:buNone/>
            </a:pPr>
            <a:r>
              <a:rPr lang="en-US" sz="1600" dirty="0"/>
              <a:t>Terraform will perform the following actions:</a:t>
            </a:r>
          </a:p>
          <a:p>
            <a:pPr marL="0" indent="0">
              <a:buNone/>
            </a:pPr>
            <a:r>
              <a:rPr lang="en-US" sz="1600" dirty="0"/>
              <a:t>  # </a:t>
            </a:r>
            <a:r>
              <a:rPr lang="en-US" sz="1600" dirty="0" err="1"/>
              <a:t>local_file.hello</a:t>
            </a:r>
            <a:r>
              <a:rPr lang="en-US" sz="1600" dirty="0"/>
              <a:t> will be created</a:t>
            </a:r>
          </a:p>
          <a:p>
            <a:pPr marL="0" indent="0">
              <a:buNone/>
            </a:pPr>
            <a:r>
              <a:rPr lang="en-US" sz="1600" dirty="0"/>
              <a:t>  + resource "</a:t>
            </a:r>
            <a:r>
              <a:rPr lang="en-US" sz="1600" dirty="0" err="1"/>
              <a:t>local_file</a:t>
            </a:r>
            <a:r>
              <a:rPr lang="en-US" sz="1600" dirty="0"/>
              <a:t>" "hello" {</a:t>
            </a:r>
          </a:p>
          <a:p>
            <a:pPr marL="0" indent="0">
              <a:buNone/>
            </a:pPr>
            <a:r>
              <a:rPr lang="en-US" sz="1600" dirty="0"/>
              <a:t>      + content              = "Hello, Terraform"</a:t>
            </a:r>
          </a:p>
          <a:p>
            <a:pPr marL="0" indent="0">
              <a:buNone/>
            </a:pPr>
            <a:r>
              <a:rPr lang="en-US" sz="1600" dirty="0"/>
              <a:t>      + </a:t>
            </a:r>
            <a:r>
              <a:rPr lang="en-US" sz="1600" dirty="0" err="1"/>
              <a:t>directory_permission</a:t>
            </a:r>
            <a:r>
              <a:rPr lang="en-US" sz="1600" dirty="0"/>
              <a:t> = "0777"</a:t>
            </a:r>
          </a:p>
          <a:p>
            <a:pPr marL="0" indent="0">
              <a:buNone/>
            </a:pPr>
            <a:r>
              <a:rPr lang="en-US" sz="1600" dirty="0"/>
              <a:t>      + </a:t>
            </a:r>
            <a:r>
              <a:rPr lang="en-US" sz="1600" dirty="0" err="1"/>
              <a:t>file_permission</a:t>
            </a:r>
            <a:r>
              <a:rPr lang="en-US" sz="1600" dirty="0"/>
              <a:t>      = "0777"</a:t>
            </a:r>
          </a:p>
          <a:p>
            <a:pPr marL="0" indent="0">
              <a:buNone/>
            </a:pPr>
            <a:r>
              <a:rPr lang="en-US" sz="1600" dirty="0"/>
              <a:t>      + filename             = "hello.txt"</a:t>
            </a:r>
          </a:p>
          <a:p>
            <a:pPr marL="0" indent="0">
              <a:buNone/>
            </a:pPr>
            <a:r>
              <a:rPr lang="en-US" sz="1600" dirty="0"/>
              <a:t>      + id                   = (known after apply)</a:t>
            </a:r>
          </a:p>
          <a:p>
            <a:pPr marL="0" indent="0">
              <a:buNone/>
            </a:pPr>
            <a:r>
              <a:rPr lang="en-US" sz="1600" dirty="0"/>
              <a:t>    }</a:t>
            </a:r>
          </a:p>
        </p:txBody>
      </p:sp>
    </p:spTree>
    <p:extLst>
      <p:ext uri="{BB962C8B-B14F-4D97-AF65-F5344CB8AC3E}">
        <p14:creationId xmlns:p14="http://schemas.microsoft.com/office/powerpoint/2010/main" val="256921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C6224-6310-0F64-BF56-5029FE1A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Provider: local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90BAA9-73F9-950E-C4FC-34B2BDA8CE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&gt; terraform plan</a:t>
            </a:r>
          </a:p>
          <a:p>
            <a:pPr marL="0" indent="0">
              <a:buNone/>
            </a:pPr>
            <a:r>
              <a:rPr lang="en-US" dirty="0" err="1"/>
              <a:t>local_file.hello</a:t>
            </a:r>
            <a:r>
              <a:rPr lang="en-US" dirty="0"/>
              <a:t>: Refreshing state... [id=392b5481eae4ab2178340f62b752297f72695d57]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No changes. Your infrastructure matches the configuration.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08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A08E7-493B-2C4D-00D1-5766C50EA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860" y="74274"/>
            <a:ext cx="10157354" cy="924520"/>
          </a:xfrm>
        </p:spPr>
        <p:txBody>
          <a:bodyPr/>
          <a:lstStyle/>
          <a:p>
            <a:r>
              <a:rPr lang="en-US" dirty="0"/>
              <a:t>Provider: local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047362-AB81-F91C-67B3-A8AD1FFE1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162" y="998794"/>
            <a:ext cx="10868882" cy="57830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>
                <a:latin typeface="+mj-lt"/>
              </a:rPr>
              <a:t>&gt; cat .\hello.txt</a:t>
            </a:r>
          </a:p>
          <a:p>
            <a:pPr marL="0" indent="0">
              <a:buNone/>
            </a:pPr>
            <a:r>
              <a:rPr lang="en-US" sz="1400" dirty="0">
                <a:latin typeface="+mj-lt"/>
              </a:rPr>
              <a:t>Hello, Terraform</a:t>
            </a:r>
          </a:p>
          <a:p>
            <a:pPr marL="0" indent="0">
              <a:buNone/>
            </a:pPr>
            <a:endParaRPr lang="en-US" sz="1400" dirty="0">
              <a:latin typeface="+mj-lt"/>
            </a:endParaRPr>
          </a:p>
          <a:p>
            <a:pPr marL="0" indent="0">
              <a:buNone/>
            </a:pPr>
            <a:r>
              <a:rPr lang="en-US" sz="1400" b="1" i="0" dirty="0">
                <a:effectLst/>
                <a:latin typeface="+mj-lt"/>
              </a:rPr>
              <a:t>&gt; echo foo &gt; hello.txt </a:t>
            </a:r>
          </a:p>
          <a:p>
            <a:pPr marL="0" indent="0">
              <a:buNone/>
            </a:pPr>
            <a:endParaRPr lang="en-US" sz="1400" i="0" dirty="0">
              <a:effectLst/>
              <a:latin typeface="+mj-lt"/>
            </a:endParaRPr>
          </a:p>
          <a:p>
            <a:pPr marL="0" indent="0">
              <a:buNone/>
            </a:pPr>
            <a:r>
              <a:rPr lang="en-US" sz="1400" b="1" i="0" dirty="0">
                <a:effectLst/>
                <a:latin typeface="+mj-lt"/>
              </a:rPr>
              <a:t>&gt; terraform plan</a:t>
            </a:r>
          </a:p>
          <a:p>
            <a:pPr marL="0" indent="0">
              <a:buNone/>
            </a:pPr>
            <a:r>
              <a:rPr lang="en-US" sz="1400" i="0" dirty="0" err="1">
                <a:effectLst/>
                <a:latin typeface="+mj-lt"/>
              </a:rPr>
              <a:t>local_file.hello</a:t>
            </a:r>
            <a:r>
              <a:rPr lang="en-US" sz="1400" i="0" dirty="0">
                <a:effectLst/>
                <a:latin typeface="+mj-lt"/>
              </a:rPr>
              <a:t>: Refreshing state... [id=392b5481eae4ab2178340f62b752297f72695d57]</a:t>
            </a:r>
          </a:p>
          <a:p>
            <a:pPr marL="0" indent="0">
              <a:buNone/>
            </a:pPr>
            <a:r>
              <a:rPr lang="en-US" sz="1400" i="0" dirty="0">
                <a:effectLst/>
                <a:latin typeface="+mj-lt"/>
              </a:rPr>
              <a:t>Terraform used the selected providers to generate the following execution plan. Resource actions are indicated with the following symbols:</a:t>
            </a:r>
          </a:p>
          <a:p>
            <a:pPr marL="0" indent="0">
              <a:buNone/>
            </a:pPr>
            <a:r>
              <a:rPr lang="en-US" sz="1400" i="0" dirty="0">
                <a:effectLst/>
                <a:latin typeface="+mj-lt"/>
              </a:rPr>
              <a:t>Terraform will perform the following actions:</a:t>
            </a:r>
          </a:p>
          <a:p>
            <a:pPr marL="0" indent="0">
              <a:buNone/>
            </a:pPr>
            <a:r>
              <a:rPr lang="en-US" sz="1400" i="0" dirty="0">
                <a:effectLst/>
                <a:latin typeface="+mj-lt"/>
              </a:rPr>
              <a:t>  # </a:t>
            </a:r>
            <a:r>
              <a:rPr lang="en-US" sz="1400" i="0" dirty="0" err="1">
                <a:effectLst/>
                <a:latin typeface="+mj-lt"/>
              </a:rPr>
              <a:t>local_file.hello</a:t>
            </a:r>
            <a:r>
              <a:rPr lang="en-US" sz="1400" i="0" dirty="0">
                <a:effectLst/>
                <a:latin typeface="+mj-lt"/>
              </a:rPr>
              <a:t> will be created</a:t>
            </a:r>
          </a:p>
          <a:p>
            <a:pPr marL="0" indent="0">
              <a:buNone/>
            </a:pPr>
            <a:r>
              <a:rPr lang="en-US" sz="1400" i="0" dirty="0">
                <a:effectLst/>
                <a:latin typeface="+mj-lt"/>
              </a:rPr>
              <a:t> </a:t>
            </a: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600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304CD-FA9F-DC4F-53DC-3135E9BCF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Terraform destroy</a:t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653331-88DB-D98C-6999-8891D2ED6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Terraform destroy</a:t>
            </a:r>
          </a:p>
          <a:p>
            <a:pPr lvl="1"/>
            <a:r>
              <a:rPr lang="ru-RU" dirty="0"/>
              <a:t>Освобождение ресурсов – удаляет инфраструктуру</a:t>
            </a:r>
          </a:p>
          <a:p>
            <a:pPr lvl="1"/>
            <a:r>
              <a:rPr lang="ru-RU" dirty="0"/>
              <a:t>Пользоваться надо с осторожностью</a:t>
            </a:r>
          </a:p>
        </p:txBody>
      </p:sp>
    </p:spTree>
    <p:extLst>
      <p:ext uri="{BB962C8B-B14F-4D97-AF65-F5344CB8AC3E}">
        <p14:creationId xmlns:p14="http://schemas.microsoft.com/office/powerpoint/2010/main" val="160551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B9F73-F5B2-980C-0D2E-255AF9E4B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Minikube</a:t>
            </a:r>
            <a:r>
              <a:rPr lang="en-US" dirty="0"/>
              <a:t> + Terraform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AEB695-7C65-DAD3-49C0-9051D4DFD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861" y="1701800"/>
            <a:ext cx="10791802" cy="4470400"/>
          </a:xfrm>
        </p:spPr>
        <p:txBody>
          <a:bodyPr/>
          <a:lstStyle/>
          <a:p>
            <a:r>
              <a:rPr lang="en-US" dirty="0"/>
              <a:t>curl -LO https://storage.googleapis.com/minikube/releases/latest/minikube_latest_amd64.deb</a:t>
            </a:r>
          </a:p>
          <a:p>
            <a:r>
              <a:rPr lang="en-US" dirty="0" err="1"/>
              <a:t>sudo</a:t>
            </a:r>
            <a:r>
              <a:rPr lang="en-US" dirty="0"/>
              <a:t> </a:t>
            </a:r>
            <a:r>
              <a:rPr lang="en-US" dirty="0" err="1"/>
              <a:t>dpkg</a:t>
            </a:r>
            <a:r>
              <a:rPr lang="en-US" dirty="0"/>
              <a:t> -</a:t>
            </a:r>
            <a:r>
              <a:rPr lang="en-US" dirty="0" err="1"/>
              <a:t>i</a:t>
            </a:r>
            <a:r>
              <a:rPr lang="en-US" dirty="0"/>
              <a:t> minikube_latest_amd64.deb</a:t>
            </a:r>
          </a:p>
          <a:p>
            <a:pPr marL="0" indent="0">
              <a:buNone/>
            </a:pPr>
            <a:r>
              <a:rPr lang="ru-RU" dirty="0"/>
              <a:t>Стартуем</a:t>
            </a:r>
            <a:endParaRPr lang="en-US" dirty="0"/>
          </a:p>
          <a:p>
            <a:r>
              <a:rPr lang="en-US" dirty="0" err="1"/>
              <a:t>minikube</a:t>
            </a:r>
            <a:r>
              <a:rPr lang="en-US" dirty="0"/>
              <a:t> start --</a:t>
            </a:r>
            <a:r>
              <a:rPr lang="en-US" dirty="0" err="1"/>
              <a:t>vm</a:t>
            </a:r>
            <a:r>
              <a:rPr lang="en-US" dirty="0"/>
              <a:t>-driver=docker --base-image='</a:t>
            </a:r>
            <a:r>
              <a:rPr lang="en-US" dirty="0" err="1"/>
              <a:t>kicbase</a:t>
            </a:r>
            <a:r>
              <a:rPr lang="en-US" dirty="0"/>
              <a:t>/stable:v0.0.32’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Проект</a:t>
            </a:r>
          </a:p>
          <a:p>
            <a:pPr marL="0" indent="0">
              <a:buNone/>
            </a:pPr>
            <a:r>
              <a:rPr lang="en-US" b="1" dirty="0"/>
              <a:t>minikube/main.tf</a:t>
            </a:r>
            <a:endParaRPr lang="ru-RU" b="1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6DD9E9DA-96DE-739B-98DF-040D0D4333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732" y="46586"/>
            <a:ext cx="2731232" cy="1820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23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E3793-1643-29D8-4C97-782371821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Yandex cloud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DFE5D7-E2DB-602C-8D40-ED91573B2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https://cloud.yandex.ru/docs/iam/concepts/authorization/oauth-token</a:t>
            </a:r>
            <a:r>
              <a:rPr lang="ru-RU" dirty="0"/>
              <a:t> </a:t>
            </a:r>
            <a:endParaRPr lang="en-US" dirty="0"/>
          </a:p>
          <a:p>
            <a:r>
              <a:rPr lang="en-US" dirty="0" err="1"/>
              <a:t>yc</a:t>
            </a:r>
            <a:r>
              <a:rPr lang="en-US" dirty="0"/>
              <a:t> config set token &lt;OAuth-</a:t>
            </a:r>
            <a:r>
              <a:rPr lang="en-US" dirty="0" err="1"/>
              <a:t>токен</a:t>
            </a:r>
            <a:r>
              <a:rPr lang="en-US" dirty="0"/>
              <a:t>&gt;</a:t>
            </a:r>
          </a:p>
          <a:p>
            <a:r>
              <a:rPr lang="en-US" b="0" i="0" dirty="0">
                <a:effectLst/>
                <a:latin typeface="SF Mono"/>
              </a:rPr>
              <a:t>export YC_TOKEN=$(</a:t>
            </a:r>
            <a:r>
              <a:rPr lang="en-US" b="0" i="0" dirty="0" err="1">
                <a:effectLst/>
                <a:latin typeface="SF Mono"/>
              </a:rPr>
              <a:t>yc</a:t>
            </a:r>
            <a:r>
              <a:rPr lang="en-US" b="0" i="0" dirty="0">
                <a:effectLst/>
                <a:latin typeface="SF Mono"/>
              </a:rPr>
              <a:t> </a:t>
            </a:r>
            <a:r>
              <a:rPr lang="en-US" b="0" i="0" dirty="0" err="1">
                <a:effectLst/>
                <a:latin typeface="SF Mono"/>
              </a:rPr>
              <a:t>iam</a:t>
            </a:r>
            <a:r>
              <a:rPr lang="en-US" b="0" i="0" dirty="0">
                <a:effectLst/>
                <a:latin typeface="SF Mono"/>
              </a:rPr>
              <a:t> create-token) </a:t>
            </a:r>
            <a:endParaRPr lang="ru-RU" b="0" i="0" dirty="0">
              <a:effectLst/>
              <a:latin typeface="SF Mono"/>
            </a:endParaRPr>
          </a:p>
          <a:p>
            <a:r>
              <a:rPr lang="en-US" b="0" i="0" dirty="0">
                <a:effectLst/>
                <a:latin typeface="SF Mono"/>
              </a:rPr>
              <a:t>export YC_CLOUD_ID=$(</a:t>
            </a:r>
            <a:r>
              <a:rPr lang="en-US" b="0" i="0" dirty="0" err="1">
                <a:effectLst/>
                <a:latin typeface="SF Mono"/>
              </a:rPr>
              <a:t>yc</a:t>
            </a:r>
            <a:r>
              <a:rPr lang="en-US" b="0" i="0" dirty="0">
                <a:effectLst/>
                <a:latin typeface="SF Mono"/>
              </a:rPr>
              <a:t> config get cloud-id) </a:t>
            </a:r>
            <a:endParaRPr lang="ru-RU" b="0" i="0" dirty="0">
              <a:effectLst/>
              <a:latin typeface="SF Mono"/>
            </a:endParaRPr>
          </a:p>
          <a:p>
            <a:r>
              <a:rPr lang="en-US" b="0" i="0" dirty="0">
                <a:effectLst/>
                <a:latin typeface="SF Mono"/>
              </a:rPr>
              <a:t>export YC_FOLDER_ID=$(</a:t>
            </a:r>
            <a:r>
              <a:rPr lang="en-US" b="0" i="0" dirty="0" err="1">
                <a:effectLst/>
                <a:latin typeface="SF Mono"/>
              </a:rPr>
              <a:t>yc</a:t>
            </a:r>
            <a:r>
              <a:rPr lang="en-US" b="0" i="0" dirty="0">
                <a:effectLst/>
                <a:latin typeface="SF Mono"/>
              </a:rPr>
              <a:t> config get folder-id)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26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381751-C55D-A5FF-277E-BD4B3FEF8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Yandex cloud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89A306-E39E-D4A6-56A9-C1B856694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0" i="0" dirty="0">
                <a:effectLst/>
                <a:latin typeface="SF Mono"/>
              </a:rPr>
              <a:t>nano ~/.</a:t>
            </a:r>
            <a:r>
              <a:rPr lang="en-US" b="0" i="0" dirty="0" err="1">
                <a:effectLst/>
                <a:latin typeface="SF Mono"/>
              </a:rPr>
              <a:t>terraformrc</a:t>
            </a:r>
            <a:endParaRPr lang="en-US" b="0" i="0" dirty="0">
              <a:effectLst/>
              <a:latin typeface="SF Mono"/>
            </a:endParaRPr>
          </a:p>
          <a:p>
            <a:pPr marL="0" indent="0">
              <a:buNone/>
            </a:pPr>
            <a:endParaRPr lang="en-US" dirty="0">
              <a:latin typeface="SF Mono"/>
            </a:endParaRPr>
          </a:p>
          <a:p>
            <a:pPr marL="0" indent="0">
              <a:buNone/>
            </a:pPr>
            <a:r>
              <a:rPr lang="en-US" b="0" i="0" dirty="0" err="1">
                <a:effectLst/>
                <a:latin typeface="SF Mono"/>
              </a:rPr>
              <a:t>provider_installation</a:t>
            </a:r>
            <a:r>
              <a:rPr lang="en-US" b="0" i="0" dirty="0">
                <a:effectLst/>
                <a:latin typeface="SF Mono"/>
              </a:rPr>
              <a:t> { </a:t>
            </a:r>
          </a:p>
          <a:p>
            <a:pPr marL="426645" lvl="1" indent="0">
              <a:buNone/>
            </a:pPr>
            <a:r>
              <a:rPr lang="en-US" b="0" i="0" dirty="0" err="1">
                <a:effectLst/>
                <a:latin typeface="SF Mono"/>
              </a:rPr>
              <a:t>network_mirror</a:t>
            </a:r>
            <a:r>
              <a:rPr lang="en-US" b="0" i="0" dirty="0">
                <a:effectLst/>
                <a:latin typeface="SF Mono"/>
              </a:rPr>
              <a:t> { </a:t>
            </a:r>
          </a:p>
          <a:p>
            <a:pPr marL="426645" lvl="1" indent="0">
              <a:buNone/>
            </a:pPr>
            <a:r>
              <a:rPr lang="en-US" b="0" i="0" dirty="0">
                <a:effectLst/>
                <a:latin typeface="SF Mono"/>
              </a:rPr>
              <a:t>	</a:t>
            </a:r>
            <a:r>
              <a:rPr lang="en-US" b="0" i="0" dirty="0" err="1">
                <a:effectLst/>
                <a:latin typeface="SF Mono"/>
              </a:rPr>
              <a:t>url</a:t>
            </a:r>
            <a:r>
              <a:rPr lang="en-US" b="0" i="0" dirty="0">
                <a:effectLst/>
                <a:latin typeface="SF Mono"/>
              </a:rPr>
              <a:t> = "https://terraform-mirror.yandexcloud.net/" include = ["registry.terraform.io/*/*"] </a:t>
            </a:r>
          </a:p>
          <a:p>
            <a:pPr marL="426645" lvl="1" indent="0">
              <a:buNone/>
            </a:pPr>
            <a:r>
              <a:rPr lang="en-US" b="0" i="0" dirty="0">
                <a:effectLst/>
                <a:latin typeface="SF Mono"/>
              </a:rPr>
              <a:t>} </a:t>
            </a:r>
          </a:p>
          <a:p>
            <a:pPr marL="426645" lvl="1" indent="0">
              <a:buNone/>
            </a:pPr>
            <a:r>
              <a:rPr lang="en-US" b="0" i="0" dirty="0">
                <a:effectLst/>
                <a:latin typeface="SF Mono"/>
              </a:rPr>
              <a:t>direct </a:t>
            </a:r>
          </a:p>
          <a:p>
            <a:pPr marL="426645" lvl="1" indent="0">
              <a:buNone/>
            </a:pPr>
            <a:r>
              <a:rPr lang="en-US" b="0" i="0" dirty="0">
                <a:effectLst/>
                <a:latin typeface="SF Mono"/>
              </a:rPr>
              <a:t>{ </a:t>
            </a:r>
          </a:p>
          <a:p>
            <a:pPr marL="426645" lvl="1" indent="0">
              <a:buNone/>
            </a:pPr>
            <a:r>
              <a:rPr lang="en-US" b="0" i="0" dirty="0">
                <a:effectLst/>
                <a:latin typeface="SF Mono"/>
              </a:rPr>
              <a:t>	exclude = ["registry.terraform.io/*/*"] </a:t>
            </a:r>
          </a:p>
          <a:p>
            <a:pPr marL="426645" lvl="1" indent="0">
              <a:buNone/>
            </a:pPr>
            <a:r>
              <a:rPr lang="en-US" b="0" i="0" dirty="0">
                <a:effectLst/>
                <a:latin typeface="SF Mono"/>
              </a:rPr>
              <a:t>} </a:t>
            </a:r>
          </a:p>
          <a:p>
            <a:pPr marL="0" indent="0">
              <a:buNone/>
            </a:pPr>
            <a:r>
              <a:rPr lang="en-US" b="0" i="0" dirty="0">
                <a:effectLst/>
                <a:latin typeface="SF Mono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364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7513F4-4839-96AC-C346-152021F0F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Архитектура прикладных решений (</a:t>
            </a:r>
            <a:r>
              <a:rPr lang="en-US" dirty="0"/>
              <a:t>ESA - Enterprise Solution Architecture)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47D894-952E-BC15-F306-B0404A67C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Описание конкретных приложений: </a:t>
            </a:r>
          </a:p>
          <a:p>
            <a:r>
              <a:rPr lang="ru-RU" dirty="0"/>
              <a:t>Компоненты и структура системы – внутренняя структура системы, включающая в себя информацию о программных модулях и базах данных. </a:t>
            </a:r>
          </a:p>
          <a:p>
            <a:r>
              <a:rPr lang="ru-RU" dirty="0"/>
              <a:t>Взаимодействие с другими системами (интерфейсы) – описывает взаимодействие приложения с внешними объектами (программными продуктами, пользователями).</a:t>
            </a:r>
          </a:p>
        </p:txBody>
      </p:sp>
    </p:spTree>
    <p:extLst>
      <p:ext uri="{BB962C8B-B14F-4D97-AF65-F5344CB8AC3E}">
        <p14:creationId xmlns:p14="http://schemas.microsoft.com/office/powerpoint/2010/main" val="404061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7D52D82-B5CC-17CF-EC33-C805FF211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518" y="576064"/>
            <a:ext cx="9509787" cy="570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0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8634EA-58F6-6E9A-33A7-F8DF95EBC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Список литературы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26130C-B00D-49EE-DA67-385BC5B708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>
                <a:hlinkClick r:id="rId2"/>
              </a:rPr>
              <a:t>https://habr.com/ru/company/alloy_software/blog/274167/</a:t>
            </a:r>
            <a:endParaRPr lang="ru-RU" dirty="0">
              <a:hlinkClick r:id="rId2"/>
            </a:endParaRPr>
          </a:p>
          <a:p>
            <a:r>
              <a:rPr lang="en-US" dirty="0">
                <a:hlinkClick r:id="rId2"/>
              </a:rPr>
              <a:t>https://cdto.wiki/</a:t>
            </a:r>
            <a:r>
              <a:rPr lang="ru-RU" dirty="0" err="1">
                <a:hlinkClick r:id="rId2"/>
              </a:rPr>
              <a:t>Развитие_ИТ</a:t>
            </a:r>
            <a:r>
              <a:rPr lang="ru-RU" dirty="0">
                <a:hlinkClick r:id="rId2"/>
              </a:rPr>
              <a:t>-инфраструктуры</a:t>
            </a:r>
          </a:p>
          <a:p>
            <a:r>
              <a:rPr lang="en-US" dirty="0">
                <a:hlinkClick r:id="rId2"/>
              </a:rPr>
              <a:t>https://mcs.mail.ru/blog/cloud-native-prilozheniya-bystro-zagruzhayutsya-snizhayut-riski-stimuliruyut-rost-biznesa</a:t>
            </a:r>
            <a:endParaRPr lang="ru-RU" dirty="0">
              <a:hlinkClick r:id="rId2"/>
            </a:endParaRPr>
          </a:p>
          <a:p>
            <a:r>
              <a:rPr lang="en-US" dirty="0">
                <a:hlinkClick r:id="rId2"/>
              </a:rPr>
              <a:t>https://losst.ru/kopirovanie-fajlov-scp</a:t>
            </a:r>
            <a:endParaRPr lang="ru-RU" dirty="0"/>
          </a:p>
          <a:p>
            <a:r>
              <a:rPr lang="en-US" dirty="0">
                <a:hlinkClick r:id="rId3"/>
              </a:rPr>
              <a:t>https://habr.com/ru/company/southbridge/blog/691876/</a:t>
            </a:r>
            <a:r>
              <a:rPr lang="ru-RU" dirty="0"/>
              <a:t> </a:t>
            </a:r>
            <a:endParaRPr lang="en-US" dirty="0"/>
          </a:p>
          <a:p>
            <a:r>
              <a:rPr lang="en-US" dirty="0">
                <a:hlinkClick r:id="rId4"/>
              </a:rPr>
              <a:t>https://habr.com/ru/company/tinkoff/blog/532546/</a:t>
            </a:r>
            <a:endParaRPr lang="en-US" dirty="0"/>
          </a:p>
          <a:p>
            <a:r>
              <a:rPr lang="en-US" dirty="0">
                <a:hlinkClick r:id="rId5"/>
              </a:rPr>
              <a:t>https://habr.com/ru/post/305400/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>
                <a:hlinkClick r:id="rId6"/>
              </a:rPr>
              <a:t>https://habr.com/ru/company/otus/blog/574278/</a:t>
            </a:r>
            <a:endParaRPr lang="ru-RU" dirty="0"/>
          </a:p>
          <a:p>
            <a:r>
              <a:rPr lang="en-US" dirty="0">
                <a:hlinkClick r:id="rId5"/>
              </a:rPr>
              <a:t>https://habr.com/ru/post/305400/</a:t>
            </a:r>
            <a:r>
              <a:rPr lang="ru-RU" dirty="0"/>
              <a:t> </a:t>
            </a:r>
            <a:endParaRPr lang="en-US" dirty="0"/>
          </a:p>
          <a:p>
            <a:r>
              <a:rPr lang="en-US" dirty="0">
                <a:hlinkClick r:id="rId7"/>
              </a:rPr>
              <a:t>https://ansible-for-network-engineers.readthedocs.io/_/downloads/ru/latest/pdf/</a:t>
            </a:r>
            <a:r>
              <a:rPr lang="en-US" dirty="0"/>
              <a:t> </a:t>
            </a:r>
          </a:p>
          <a:p>
            <a:r>
              <a:rPr lang="en-US" dirty="0">
                <a:hlinkClick r:id="rId8"/>
              </a:rPr>
              <a:t>https://docs.ansible.com/</a:t>
            </a:r>
            <a:r>
              <a:rPr lang="en-US" dirty="0"/>
              <a:t> </a:t>
            </a:r>
            <a:endParaRPr lang="ru-RU" dirty="0"/>
          </a:p>
          <a:p>
            <a:endParaRPr lang="en-US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406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Книги в формате 16 x 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2013_TF02787940_TF02787940.potx" id="{BDCEC835-C025-45C0-8AD5-9D778732CF6A}" vid="{4E9A813A-BC9F-4772-8185-0F17D630CF68}"/>
    </a:ext>
  </a:extLst>
</a:theme>
</file>

<file path=ppt/theme/theme2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http://purl.org/dc/elements/1.1/"/>
    <ds:schemaRef ds:uri="http://schemas.microsoft.com/office/2006/metadata/properties"/>
    <ds:schemaRef ds:uri="4873beb7-5857-4685-be1f-d57550cc96cc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стопкой книг на голубом фоне (широкоэкранный формат)</Template>
  <TotalTime>0</TotalTime>
  <Words>5982</Words>
  <Application>Microsoft Office PowerPoint</Application>
  <PresentationFormat>Произвольный</PresentationFormat>
  <Paragraphs>646</Paragraphs>
  <Slides>91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91</vt:i4>
      </vt:variant>
    </vt:vector>
  </HeadingPairs>
  <TitlesOfParts>
    <vt:vector size="103" baseType="lpstr">
      <vt:lpstr>-apple-system</vt:lpstr>
      <vt:lpstr>Arial</vt:lpstr>
      <vt:lpstr>Century Gothic</vt:lpstr>
      <vt:lpstr>Fira Sans</vt:lpstr>
      <vt:lpstr>inherit</vt:lpstr>
      <vt:lpstr>Open Sans</vt:lpstr>
      <vt:lpstr>Raleway</vt:lpstr>
      <vt:lpstr>SF Mono</vt:lpstr>
      <vt:lpstr>Source Code Pro</vt:lpstr>
      <vt:lpstr>TT Norms Pro</vt:lpstr>
      <vt:lpstr>Wingdings</vt:lpstr>
      <vt:lpstr>Книги в формате 16 x 9</vt:lpstr>
      <vt:lpstr>Конфигурационное управление ИТ-инфраструктурой</vt:lpstr>
      <vt:lpstr>План лекции</vt:lpstr>
      <vt:lpstr>Особые обозначения</vt:lpstr>
      <vt:lpstr>Этапы развития</vt:lpstr>
      <vt:lpstr>Архитектура предприятия</vt:lpstr>
      <vt:lpstr>Архитектура предприятия</vt:lpstr>
      <vt:lpstr>ИТ-архитектура</vt:lpstr>
      <vt:lpstr>Информационная архитектура (EIA - Enterprise Information Architecture)</vt:lpstr>
      <vt:lpstr>Архитектура прикладных решений (ESA - Enterprise Solution Architecture)</vt:lpstr>
      <vt:lpstr>Архитектура прикладных решений (ESA - Enterprise Solution Architecture)</vt:lpstr>
      <vt:lpstr>Архитектура прикладных решений (ESA - Enterprise Solution Architecture)</vt:lpstr>
      <vt:lpstr>Техническая архитектура предприятия (ETA - Enterprise Technical Architecture)</vt:lpstr>
      <vt:lpstr>Техническая архитектура предприятия (ETA - Enterprise Technical Architecture)</vt:lpstr>
      <vt:lpstr>Техническая архитектура предприятия (ETA - Enterprise Technical Architecture)</vt:lpstr>
      <vt:lpstr>Управление ИТ-подразделением как сервисом</vt:lpstr>
      <vt:lpstr>Управление ИТ-подразделением как сервисом</vt:lpstr>
      <vt:lpstr>ITIL (IT Infrastructure Library)  — основа концепции управления ИТ-службами</vt:lpstr>
      <vt:lpstr>А в жизни…</vt:lpstr>
      <vt:lpstr>Модели ИТ-инфраструктуры</vt:lpstr>
      <vt:lpstr>Модели ИТ-инфраструктуры</vt:lpstr>
      <vt:lpstr>Модели ИТ-инфраструктуры</vt:lpstr>
      <vt:lpstr>Модели ИТ-инфраструктуры</vt:lpstr>
      <vt:lpstr>Модели ИТ-инфраструктуры</vt:lpstr>
      <vt:lpstr>Cloud native </vt:lpstr>
      <vt:lpstr>Cloud native </vt:lpstr>
      <vt:lpstr>Cloud native </vt:lpstr>
      <vt:lpstr>Цикл CI/CD</vt:lpstr>
      <vt:lpstr>Инструментальные средства автоматизации развертывания</vt:lpstr>
      <vt:lpstr>Инструментальные средства автоматизации развертывания</vt:lpstr>
      <vt:lpstr>Инструментальные средства автоматизации развертывания</vt:lpstr>
      <vt:lpstr>Инструментальные средства автоматизации развертывания</vt:lpstr>
      <vt:lpstr>Infrastructure as Code</vt:lpstr>
      <vt:lpstr>Преимущества</vt:lpstr>
      <vt:lpstr>Недостатки</vt:lpstr>
      <vt:lpstr>Инструменты IAC</vt:lpstr>
      <vt:lpstr>Agent vs Agentless</vt:lpstr>
      <vt:lpstr>Mutable vs Immutable</vt:lpstr>
      <vt:lpstr>Procedural vs Declarative</vt:lpstr>
      <vt:lpstr>Master vs Masterless </vt:lpstr>
      <vt:lpstr>Configuration vs Provisioning</vt:lpstr>
      <vt:lpstr>Pull &amp; Push</vt:lpstr>
      <vt:lpstr>Chef</vt:lpstr>
      <vt:lpstr>Puppet</vt:lpstr>
      <vt:lpstr>SaltStack</vt:lpstr>
      <vt:lpstr>Pulumi</vt:lpstr>
      <vt:lpstr>Ansible</vt:lpstr>
      <vt:lpstr>Ansible</vt:lpstr>
      <vt:lpstr>Ansible</vt:lpstr>
      <vt:lpstr>Ansible</vt:lpstr>
      <vt:lpstr>Ansible</vt:lpstr>
      <vt:lpstr>Ansible</vt:lpstr>
      <vt:lpstr>Ansible</vt:lpstr>
      <vt:lpstr>Ad-hoc команды</vt:lpstr>
      <vt:lpstr>Ansible</vt:lpstr>
      <vt:lpstr>Ansible Playbooks</vt:lpstr>
      <vt:lpstr>Ansible Playbooks</vt:lpstr>
      <vt:lpstr>Ansible Playbooks</vt:lpstr>
      <vt:lpstr>Ansible</vt:lpstr>
      <vt:lpstr>Ansible</vt:lpstr>
      <vt:lpstr>Ansible</vt:lpstr>
      <vt:lpstr>Ansible</vt:lpstr>
      <vt:lpstr>Ansible</vt:lpstr>
      <vt:lpstr>Ansible</vt:lpstr>
      <vt:lpstr>Terraform</vt:lpstr>
      <vt:lpstr>Презентация PowerPoint</vt:lpstr>
      <vt:lpstr>Terraform executable</vt:lpstr>
      <vt:lpstr>Hashicorp Configuration Language</vt:lpstr>
      <vt:lpstr>Презентация PowerPoint</vt:lpstr>
      <vt:lpstr>Пример</vt:lpstr>
      <vt:lpstr>Providers</vt:lpstr>
      <vt:lpstr>State</vt:lpstr>
      <vt:lpstr>Презентация PowerPoint</vt:lpstr>
      <vt:lpstr>Providers</vt:lpstr>
      <vt:lpstr>Resources</vt:lpstr>
      <vt:lpstr>Data sources</vt:lpstr>
      <vt:lpstr>Workflow</vt:lpstr>
      <vt:lpstr>Workflow</vt:lpstr>
      <vt:lpstr>Workflow</vt:lpstr>
      <vt:lpstr>Provider: local</vt:lpstr>
      <vt:lpstr>Provider: local</vt:lpstr>
      <vt:lpstr>Provider: local</vt:lpstr>
      <vt:lpstr>Provider: local</vt:lpstr>
      <vt:lpstr>Provider: local</vt:lpstr>
      <vt:lpstr>Provider: local</vt:lpstr>
      <vt:lpstr>Provider: local</vt:lpstr>
      <vt:lpstr>Terraform destroy </vt:lpstr>
      <vt:lpstr>Minikube + Terraform</vt:lpstr>
      <vt:lpstr>Yandex cloud</vt:lpstr>
      <vt:lpstr>Yandex cloud</vt:lpstr>
      <vt:lpstr>Презентация PowerPoint</vt:lpstr>
      <vt:lpstr>Список литературы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2018-02-13T00:36:34Z</dcterms:created>
  <dcterms:modified xsi:type="dcterms:W3CDTF">2023-10-15T10:36:05Z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