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57"/>
  </p:notesMasterIdLst>
  <p:handoutMasterIdLst>
    <p:handoutMasterId r:id="rId58"/>
  </p:handoutMasterIdLst>
  <p:sldIdLst>
    <p:sldId id="264" r:id="rId5"/>
    <p:sldId id="256" r:id="rId6"/>
    <p:sldId id="285" r:id="rId7"/>
    <p:sldId id="288" r:id="rId8"/>
    <p:sldId id="257" r:id="rId9"/>
    <p:sldId id="272" r:id="rId10"/>
    <p:sldId id="258" r:id="rId11"/>
    <p:sldId id="259" r:id="rId12"/>
    <p:sldId id="261" r:id="rId13"/>
    <p:sldId id="263" r:id="rId14"/>
    <p:sldId id="287" r:id="rId15"/>
    <p:sldId id="262" r:id="rId16"/>
    <p:sldId id="286" r:id="rId17"/>
    <p:sldId id="273" r:id="rId18"/>
    <p:sldId id="289" r:id="rId19"/>
    <p:sldId id="290" r:id="rId20"/>
    <p:sldId id="274" r:id="rId21"/>
    <p:sldId id="275" r:id="rId22"/>
    <p:sldId id="276" r:id="rId23"/>
    <p:sldId id="265" r:id="rId24"/>
    <p:sldId id="277" r:id="rId25"/>
    <p:sldId id="278" r:id="rId26"/>
    <p:sldId id="279" r:id="rId27"/>
    <p:sldId id="266" r:id="rId28"/>
    <p:sldId id="280" r:id="rId29"/>
    <p:sldId id="267" r:id="rId30"/>
    <p:sldId id="268" r:id="rId31"/>
    <p:sldId id="281" r:id="rId32"/>
    <p:sldId id="282" r:id="rId33"/>
    <p:sldId id="269" r:id="rId34"/>
    <p:sldId id="283" r:id="rId35"/>
    <p:sldId id="284" r:id="rId36"/>
    <p:sldId id="295" r:id="rId37"/>
    <p:sldId id="270" r:id="rId38"/>
    <p:sldId id="271" r:id="rId39"/>
    <p:sldId id="292" r:id="rId40"/>
    <p:sldId id="291" r:id="rId41"/>
    <p:sldId id="296" r:id="rId42"/>
    <p:sldId id="300" r:id="rId43"/>
    <p:sldId id="293" r:id="rId44"/>
    <p:sldId id="294" r:id="rId45"/>
    <p:sldId id="297" r:id="rId46"/>
    <p:sldId id="298" r:id="rId47"/>
    <p:sldId id="299" r:id="rId48"/>
    <p:sldId id="308" r:id="rId49"/>
    <p:sldId id="302" r:id="rId50"/>
    <p:sldId id="303" r:id="rId51"/>
    <p:sldId id="301" r:id="rId52"/>
    <p:sldId id="305" r:id="rId53"/>
    <p:sldId id="306" r:id="rId54"/>
    <p:sldId id="304" r:id="rId55"/>
    <p:sldId id="307" r:id="rId56"/>
  </p:sldIdLst>
  <p:sldSz cx="12188825" cy="6858000"/>
  <p:notesSz cx="6858000" cy="9144000"/>
  <p:defaultTextStyle>
    <a:defPPr rtl="0">
      <a:defRPr lang="ru-ru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pos="3839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howGuides="1">
      <p:cViewPr varScale="1">
        <p:scale>
          <a:sx n="124" d="100"/>
          <a:sy n="124" d="100"/>
        </p:scale>
        <p:origin x="520" y="168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0" d="100"/>
          <a:sy n="90" d="100"/>
        </p:scale>
        <p:origin x="3774" y="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61" Type="http://schemas.openxmlformats.org/officeDocument/2006/relationships/theme" Target="theme/them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8484CA07-C5E7-423F-8A89-CDEFB98BBBBD}" type="datetime1">
              <a:rPr lang="ru-RU" smtClean="0">
                <a:solidFill>
                  <a:schemeClr val="tx2"/>
                </a:solidFill>
              </a:rPr>
              <a:pPr algn="r" rtl="0"/>
              <a:t>29.10.2023</a:t>
            </a:fld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CFD77566-CD65-4859-9FA1-43956DC85B8C}" type="slidenum">
              <a:rPr lang="ru-RU" smtClean="0">
                <a:solidFill>
                  <a:schemeClr val="tx2"/>
                </a:solidFill>
              </a:rPr>
              <a:pPr algn="r" rtl="0"/>
              <a:t>‹#›</a:t>
            </a:fld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398E138F-070A-4ABE-8680-EE3B75046655}" type="datetime1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4" name="Образ слайда 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 rtlCol="0">
            <a:normAutofit/>
          </a:bodyPr>
          <a:lstStyle>
            <a:lvl1pPr algn="l" rtl="0">
              <a:lnSpc>
                <a:spcPct val="90000"/>
              </a:lnSpc>
              <a:defRPr sz="5400" b="1" cap="none" baseline="0"/>
            </a:lvl1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 b="1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5A54A38-064E-4FD3-ADDA-813D070CCDEC}" type="datetime1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91C5AD9-787D-40FA-8A4D-16A055B9AF8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 rtlCol="0"/>
          <a:lstStyle>
            <a:lvl1pPr>
              <a:defRPr b="1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17309" y="274638"/>
            <a:ext cx="8532178" cy="5897561"/>
          </a:xfrm>
        </p:spPr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E96D35B-A72A-47CE-BC7F-8E47A98042F7}" type="datetime1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91C5AD9-787D-40FA-8A4D-16A055B9AF8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 b="1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 baseline="0"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6F05FC7-2B8E-409D-848C-109CED0920CB}" type="datetime1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A60BA0E-20D0-4E7C-B286-26C960A6788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rtlCol="0" anchor="t">
            <a:normAutofit/>
          </a:bodyPr>
          <a:lstStyle>
            <a:lvl1pPr algn="l" rtl="0">
              <a:defRPr sz="5400" b="1" cap="none" baseline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589" y="3124200"/>
            <a:ext cx="7008574" cy="1296987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b="1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30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755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54A55CC-0A00-4078-B471-E82144E029E5}" type="datetime1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 b="1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21372" y="1608836"/>
            <a:ext cx="4973041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17309" y="2209800"/>
            <a:ext cx="4977104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01622" y="1608836"/>
            <a:ext cx="4973041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97559" y="2209800"/>
            <a:ext cx="4977104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929E139-3DCD-45B3-A256-BC4A45460039}" type="datetime1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 b="1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0E3CC68-AEAE-47A6-9F44-4FA6ECD045F6}" type="datetime1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AF61297-96D5-47D9-A057-97E3A0064DBB}" type="datetime1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9236" y="482600"/>
            <a:ext cx="6805427" cy="5892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algn="l" rtl="0">
              <a:defRPr sz="1800"/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721" y="4648200"/>
            <a:ext cx="3351927" cy="172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3A3AD06-A2F7-42F2-8394-5FE48A31B1CA}" type="datetime1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DFBB78A-01B4-41F2-96B0-677A4A28283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8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DE9F9B5-42A6-4D3C-A117-7204DD0BD50D}" type="datetime1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DFBB78A-01B4-41F2-96B0-677A4A28283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ru-RU" dirty="0"/>
          </a:p>
        </p:txBody>
      </p:sp>
      <p:sp>
        <p:nvSpPr>
          <p:cNvPr id="2" name="Заполнитель заголовка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40EAA6FA-49D8-40F0-9874-72AAFBF9C152}" type="datetime1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EB37DED6-D4C7-42EE-AB49-D2E39E64FDE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b="1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docs.amazonwebservices.com/AWSEC2/latest/UserGuide/index.html?ComponentsAMIs.html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svg"/><Relationship Id="rId5" Type="http://schemas.openxmlformats.org/officeDocument/2006/relationships/image" Target="../media/image49.png"/><Relationship Id="rId4" Type="http://schemas.openxmlformats.org/officeDocument/2006/relationships/image" Target="../media/image48.sv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sv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svg"/><Relationship Id="rId5" Type="http://schemas.openxmlformats.org/officeDocument/2006/relationships/image" Target="../media/image63.png"/><Relationship Id="rId4" Type="http://schemas.openxmlformats.org/officeDocument/2006/relationships/image" Target="../media/image30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sv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svg"/><Relationship Id="rId4" Type="http://schemas.openxmlformats.org/officeDocument/2006/relationships/image" Target="../media/image7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sv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svg"/><Relationship Id="rId4" Type="http://schemas.openxmlformats.org/officeDocument/2006/relationships/image" Target="../media/image8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sv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svg"/><Relationship Id="rId5" Type="http://schemas.openxmlformats.org/officeDocument/2006/relationships/image" Target="../media/image22.sv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06181" y="1124745"/>
            <a:ext cx="6912768" cy="3672682"/>
          </a:xfrm>
        </p:spPr>
        <p:txBody>
          <a:bodyPr rtlCol="0">
            <a:normAutofit fontScale="90000"/>
          </a:bodyPr>
          <a:lstStyle/>
          <a:p>
            <a:r>
              <a:rPr lang="ru-RU" b="1" dirty="0"/>
              <a:t>Автоматизация разработки и эксплуатации программного обеспечения</a:t>
            </a:r>
            <a:br>
              <a:rPr lang="ru-RU" b="1" dirty="0"/>
            </a:br>
            <a:r>
              <a:rPr lang="ru-RU" b="1" dirty="0"/>
              <a:t>(осень 2022 года)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50196" y="5110955"/>
            <a:ext cx="7008574" cy="1244600"/>
          </a:xfrm>
        </p:spPr>
        <p:txBody>
          <a:bodyPr rtlCol="0"/>
          <a:lstStyle/>
          <a:p>
            <a:pPr rtl="0"/>
            <a:r>
              <a:rPr lang="ru-RU" dirty="0"/>
              <a:t>ИУ-5,</a:t>
            </a:r>
            <a:r>
              <a:rPr lang="en-US" dirty="0"/>
              <a:t> </a:t>
            </a:r>
            <a:r>
              <a:rPr lang="ru-RU" dirty="0"/>
              <a:t>бакалавриат, курс по выбору</a:t>
            </a:r>
          </a:p>
        </p:txBody>
      </p:sp>
      <p:pic>
        <p:nvPicPr>
          <p:cNvPr id="4" name="Picture 2" descr="C:\Users\Исот\Pictures\Герб МГТУ-01.png">
            <a:extLst>
              <a:ext uri="{FF2B5EF4-FFF2-40B4-BE49-F238E27FC236}">
                <a16:creationId xmlns:a16="http://schemas.microsoft.com/office/drawing/2014/main" id="{EE76600C-C98C-4D08-A492-790A8D5720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2804" y="260648"/>
            <a:ext cx="2308250" cy="2711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034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6A8718-9F36-89CF-6EED-19A686B47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Железо или Облака</a:t>
            </a:r>
            <a:endParaRPr lang="ru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C08DDB-51EC-981C-8C96-DDE1777AB8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US" dirty="0"/>
              <a:t>Гибкость настроек</a:t>
            </a:r>
          </a:p>
          <a:p>
            <a:r>
              <a:rPr lang="ru-US" dirty="0"/>
              <a:t>Не требует постоянного сопровождения</a:t>
            </a:r>
          </a:p>
          <a:p>
            <a:r>
              <a:rPr lang="ru-US" dirty="0"/>
              <a:t>Простота масштабирования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A7A6AED-91C5-5B4A-A261-19FC013FFB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86061" y="3937000"/>
            <a:ext cx="2250000" cy="2250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ADFDFD8-A8A5-4A43-B23A-8B101AF595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52762" y="3937000"/>
            <a:ext cx="2250000" cy="225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2EACD67-02ED-E149-8B72-A637157BD810}"/>
              </a:ext>
            </a:extLst>
          </p:cNvPr>
          <p:cNvSpPr txBox="1"/>
          <p:nvPr/>
        </p:nvSpPr>
        <p:spPr>
          <a:xfrm>
            <a:off x="5579687" y="4694535"/>
            <a:ext cx="10294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VS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9544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6A8718-9F36-89CF-6EED-19A686B47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VPS/VDS, hosting?</a:t>
            </a:r>
            <a:endParaRPr lang="ru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C08DDB-51EC-981C-8C96-DDE1777AB8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Хостинги</a:t>
            </a:r>
            <a:r>
              <a:rPr lang="en-US" dirty="0"/>
              <a:t> </a:t>
            </a:r>
            <a:r>
              <a:rPr lang="ru-RU" dirty="0"/>
              <a:t>не дают достаточного контроля</a:t>
            </a:r>
          </a:p>
          <a:p>
            <a:r>
              <a:rPr lang="en" dirty="0"/>
              <a:t>VDS (Virtual Dedicated Server) </a:t>
            </a:r>
            <a:r>
              <a:rPr lang="en-US" dirty="0"/>
              <a:t>~=</a:t>
            </a:r>
            <a:r>
              <a:rPr lang="ru-RU" dirty="0"/>
              <a:t> </a:t>
            </a:r>
            <a:r>
              <a:rPr lang="en" dirty="0"/>
              <a:t>VPS (Virtual Private Server)</a:t>
            </a:r>
          </a:p>
          <a:p>
            <a:r>
              <a:rPr lang="en" dirty="0"/>
              <a:t>VPS ~= cloud?</a:t>
            </a:r>
            <a:endParaRPr lang="ru-US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BA4B94B-AC16-6A4C-9CDC-32F98114F7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22604" y="3429000"/>
            <a:ext cx="2467198" cy="2467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24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1209BF-151D-D8EF-D6CF-A29D9BFDB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US" dirty="0"/>
              <a:t>Провайдеры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603BB2-FA57-0A78-D7D1-59B2D31CC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AWS (Amazon Web Services)</a:t>
            </a:r>
          </a:p>
          <a:p>
            <a:r>
              <a:rPr lang="en-US" dirty="0"/>
              <a:t>Google Cloud</a:t>
            </a:r>
          </a:p>
          <a:p>
            <a:r>
              <a:rPr lang="en-US" dirty="0"/>
              <a:t>Digital Ocean</a:t>
            </a:r>
            <a:endParaRPr lang="ru-RU" dirty="0"/>
          </a:p>
          <a:p>
            <a:r>
              <a:rPr lang="en-US" dirty="0"/>
              <a:t>VK Cloud </a:t>
            </a:r>
          </a:p>
          <a:p>
            <a:r>
              <a:rPr lang="en-US" dirty="0"/>
              <a:t>Digital Energy</a:t>
            </a:r>
          </a:p>
          <a:p>
            <a:r>
              <a:rPr lang="ru-RU" dirty="0"/>
              <a:t>и многие другие…</a:t>
            </a:r>
          </a:p>
          <a:p>
            <a:pPr marL="0" indent="0">
              <a:buNone/>
            </a:pPr>
            <a:r>
              <a:rPr lang="ru-RU" dirty="0"/>
              <a:t>- это публичные облака (</a:t>
            </a:r>
            <a:r>
              <a:rPr lang="en-US" dirty="0"/>
              <a:t>public cloud)</a:t>
            </a:r>
          </a:p>
          <a:p>
            <a:endParaRPr lang="ru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026515D0-5B38-BE27-BF9D-26A7A761C9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758" y="1307660"/>
            <a:ext cx="1622424" cy="97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Download Google Cloud Platform (GCP) Logo in SVG Vector or PNG File Format  - Logo.wine">
            <a:extLst>
              <a:ext uri="{FF2B5EF4-FFF2-40B4-BE49-F238E27FC236}">
                <a16:creationId xmlns:a16="http://schemas.microsoft.com/office/drawing/2014/main" id="{0F031964-7CA6-99EC-0B3E-91AE116EC5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971" y="2041433"/>
            <a:ext cx="3120196" cy="2080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91F84AE-2B1D-2640-C226-DF7DEDB2F2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3132" y="3755602"/>
            <a:ext cx="3431677" cy="790709"/>
          </a:xfrm>
          <a:prstGeom prst="rect">
            <a:avLst/>
          </a:prstGeom>
        </p:spPr>
      </p:pic>
      <p:pic>
        <p:nvPicPr>
          <p:cNvPr id="3088" name="Picture 16" descr="ПЛАТФОРМА DIGITAL ENERGY">
            <a:extLst>
              <a:ext uri="{FF2B5EF4-FFF2-40B4-BE49-F238E27FC236}">
                <a16:creationId xmlns:a16="http://schemas.microsoft.com/office/drawing/2014/main" id="{B7797709-5452-3D8E-799E-5812A14CCC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0711" y1="35176" x2="40711" y2="35176"/>
                        <a14:foregroundMark x1="34783" y1="43719" x2="34783" y2="43719"/>
                        <a14:foregroundMark x1="29644" y1="42714" x2="29644" y2="42714"/>
                        <a14:foregroundMark x1="39921" y1="42714" x2="39921" y2="42714"/>
                        <a14:foregroundMark x1="43083" y1="42714" x2="43083" y2="42714"/>
                        <a14:foregroundMark x1="45455" y1="43216" x2="45455" y2="43216"/>
                        <a14:foregroundMark x1="45850" y1="51759" x2="45850" y2="51759"/>
                        <a14:foregroundMark x1="26087" y1="60804" x2="26087" y2="60804"/>
                        <a14:foregroundMark x1="30435" y1="70854" x2="30435" y2="70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170" y="4787817"/>
            <a:ext cx="2039029" cy="1603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670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7B1801-CBCF-F347-A781-F7034F625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Private cloud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87276B-62BF-4F4E-ABF1-E594DCAC66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701800"/>
            <a:ext cx="4977103" cy="4470400"/>
          </a:xfrm>
        </p:spPr>
        <p:txBody>
          <a:bodyPr/>
          <a:lstStyle/>
          <a:p>
            <a:r>
              <a:rPr lang="ru-RU" dirty="0"/>
              <a:t>Готовые платные решения</a:t>
            </a:r>
            <a:endParaRPr lang="en-US" dirty="0"/>
          </a:p>
          <a:p>
            <a:pPr lvl="1"/>
            <a:r>
              <a:rPr lang="en-US" dirty="0"/>
              <a:t>VMware</a:t>
            </a:r>
          </a:p>
          <a:p>
            <a:pPr lvl="1"/>
            <a:r>
              <a:rPr lang="en-US" dirty="0"/>
              <a:t>…</a:t>
            </a:r>
            <a:r>
              <a:rPr lang="ru-RU" dirty="0"/>
              <a:t> </a:t>
            </a:r>
            <a:r>
              <a:rPr lang="en-US" dirty="0"/>
              <a:t>IaaS/PaaS </a:t>
            </a:r>
            <a:r>
              <a:rPr lang="en-US" dirty="0" err="1"/>
              <a:t>aaS</a:t>
            </a:r>
            <a:endParaRPr lang="ru-RU" dirty="0"/>
          </a:p>
          <a:p>
            <a:r>
              <a:rPr lang="en-US" dirty="0"/>
              <a:t>Open source software</a:t>
            </a:r>
          </a:p>
          <a:p>
            <a:pPr lvl="1"/>
            <a:r>
              <a:rPr lang="en-US" dirty="0"/>
              <a:t>OpenStack</a:t>
            </a:r>
          </a:p>
          <a:p>
            <a:pPr lvl="1"/>
            <a:r>
              <a:rPr lang="en-US" dirty="0" err="1"/>
              <a:t>OpenNebula</a:t>
            </a:r>
            <a:endParaRPr lang="en-US" dirty="0"/>
          </a:p>
          <a:p>
            <a:pPr lvl="1"/>
            <a:r>
              <a:rPr lang="en" dirty="0"/>
              <a:t>Apache </a:t>
            </a:r>
            <a:r>
              <a:rPr lang="en" dirty="0" err="1"/>
              <a:t>CloudStack</a:t>
            </a:r>
            <a:endParaRPr lang="en" dirty="0"/>
          </a:p>
          <a:p>
            <a:pPr lvl="1"/>
            <a:r>
              <a:rPr lang="en" dirty="0"/>
              <a:t>Eucalyptus</a:t>
            </a:r>
            <a:endParaRPr lang="ru-RU" dirty="0"/>
          </a:p>
        </p:txBody>
      </p:sp>
      <p:sp>
        <p:nvSpPr>
          <p:cNvPr id="4" name="Закрывающая фигурная скобка 3">
            <a:extLst>
              <a:ext uri="{FF2B5EF4-FFF2-40B4-BE49-F238E27FC236}">
                <a16:creationId xmlns:a16="http://schemas.microsoft.com/office/drawing/2014/main" id="{3AC84612-F493-564F-8C35-8CFD269EA4DC}"/>
              </a:ext>
            </a:extLst>
          </p:cNvPr>
          <p:cNvSpPr/>
          <p:nvPr/>
        </p:nvSpPr>
        <p:spPr>
          <a:xfrm>
            <a:off x="4751495" y="4178915"/>
            <a:ext cx="288032" cy="1080120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F44BCC-9D44-6043-89DA-55B3693E7163}"/>
              </a:ext>
            </a:extLst>
          </p:cNvPr>
          <p:cNvSpPr txBox="1"/>
          <p:nvPr/>
        </p:nvSpPr>
        <p:spPr>
          <a:xfrm>
            <a:off x="5039526" y="4488142"/>
            <a:ext cx="1996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dirty="0"/>
              <a:t>Amazon API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7CA23E-8FA9-1440-A415-77F4DEBA1D91}"/>
              </a:ext>
            </a:extLst>
          </p:cNvPr>
          <p:cNvSpPr txBox="1"/>
          <p:nvPr/>
        </p:nvSpPr>
        <p:spPr>
          <a:xfrm>
            <a:off x="5039526" y="3602950"/>
            <a:ext cx="24352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dirty="0"/>
              <a:t>OpenStack API</a:t>
            </a:r>
            <a:endParaRPr lang="ru-RU" dirty="0"/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C50731BD-0E9D-684B-8AC9-982355E7DC09}"/>
              </a:ext>
            </a:extLst>
          </p:cNvPr>
          <p:cNvCxnSpPr>
            <a:cxnSpLocks/>
          </p:cNvCxnSpPr>
          <p:nvPr/>
        </p:nvCxnSpPr>
        <p:spPr>
          <a:xfrm>
            <a:off x="3527359" y="3840428"/>
            <a:ext cx="136815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8FFC02C-BCB4-9144-ABD6-77B7732E5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604" y="774700"/>
            <a:ext cx="3017912" cy="145865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26CB163-8F42-4542-8EC1-3A591F7A27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7258" y="2685039"/>
            <a:ext cx="2435283" cy="90917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744CE09-4B45-6C4E-9F7B-F60E9D5DC3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8" t="18618" r="3055" b="37336"/>
          <a:stretch/>
        </p:blipFill>
        <p:spPr>
          <a:xfrm>
            <a:off x="8184629" y="3912716"/>
            <a:ext cx="3017912" cy="116989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BD8319C-5B6B-7F42-A8E1-B12C42121D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77" y="5259035"/>
            <a:ext cx="3646139" cy="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23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CDC904-026A-A661-8DBD-A6F2F352AC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614548"/>
            <a:ext cx="10157354" cy="1397000"/>
          </a:xfrm>
        </p:spPr>
        <p:txBody>
          <a:bodyPr/>
          <a:lstStyle/>
          <a:p>
            <a:r>
              <a:rPr lang="ru-US" dirty="0"/>
              <a:t>Вычислительный узел </a:t>
            </a:r>
            <a:r>
              <a:rPr lang="ru-US"/>
              <a:t>(виртуа</a:t>
            </a:r>
            <a:r>
              <a:rPr lang="ru-RU" dirty="0"/>
              <a:t>л</a:t>
            </a:r>
            <a:r>
              <a:rPr lang="ru-US"/>
              <a:t>ьный сервер</a:t>
            </a:r>
            <a:r>
              <a:rPr lang="en-US" dirty="0"/>
              <a:t>, </a:t>
            </a:r>
            <a:r>
              <a:rPr lang="ru-RU" dirty="0"/>
              <a:t>ВМ</a:t>
            </a:r>
            <a:r>
              <a:rPr lang="ru-US"/>
              <a:t>)</a:t>
            </a:r>
            <a:endParaRPr lang="ru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373ECF-5319-C5A2-5A87-6B8DA7DC3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2420888"/>
            <a:ext cx="10157354" cy="3751312"/>
          </a:xfrm>
        </p:spPr>
        <p:txBody>
          <a:bodyPr/>
          <a:lstStyle/>
          <a:p>
            <a:pPr marL="0" indent="0">
              <a:buNone/>
            </a:pPr>
            <a:r>
              <a:rPr lang="ru-US" dirty="0"/>
              <a:t>Облачный провайдер позволяет поднять виртуальный сервер с </a:t>
            </a:r>
            <a:r>
              <a:rPr lang="ru-US"/>
              <a:t>запрошенными ресурсами из подготовленного образа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instance, virtual machine, virtual server, guest, …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9231CB7-DB7E-FC4B-A460-E15BA2377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67260" y="3867944"/>
            <a:ext cx="2304256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91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8373ECF-5319-C5A2-5A87-6B8DA7DC3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628800"/>
            <a:ext cx="10157354" cy="454340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— это файл, содержащий данные виртуальной машины или отдельной операционной системы, который можно использовать для работы локально или создания дополнительной виртуальной машины.</a:t>
            </a:r>
          </a:p>
          <a:p>
            <a:pPr marL="0" indent="0" algn="r">
              <a:buNone/>
            </a:pPr>
            <a:r>
              <a:rPr lang="en-US" dirty="0"/>
              <a:t>// VK Cloud</a:t>
            </a:r>
            <a:r>
              <a:rPr lang="ru-RU" dirty="0"/>
              <a:t> </a:t>
            </a:r>
            <a:r>
              <a:rPr lang="en-US" dirty="0"/>
              <a:t>&gt; Docs &gt; </a:t>
            </a:r>
            <a:r>
              <a:rPr lang="ru-RU" dirty="0"/>
              <a:t>Облачные вычисления</a:t>
            </a:r>
            <a:r>
              <a:rPr lang="en-US" dirty="0"/>
              <a:t> &gt;</a:t>
            </a:r>
            <a:r>
              <a:rPr lang="ru-RU" dirty="0"/>
              <a:t> Образы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en" dirty="0"/>
              <a:t>A virtual machine image is a single file which contains a virtual disk that has a bootable operating system installed on it.</a:t>
            </a:r>
            <a:endParaRPr lang="en-US" dirty="0"/>
          </a:p>
          <a:p>
            <a:pPr marL="0" indent="0" algn="r">
              <a:buNone/>
            </a:pPr>
            <a:r>
              <a:rPr lang="en-US" dirty="0"/>
              <a:t>// OpenStack documentation</a:t>
            </a:r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F05CFBE-F910-8F40-B158-D17E1E6F7FD2}"/>
              </a:ext>
            </a:extLst>
          </p:cNvPr>
          <p:cNvSpPr txBox="1">
            <a:spLocks/>
          </p:cNvSpPr>
          <p:nvPr/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/>
              <a:defRPr sz="44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Образа </a:t>
            </a:r>
            <a:r>
              <a:rPr lang="en-US" dirty="0"/>
              <a:t>(images)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263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BAB1E7-DEA8-3D43-A162-EFFCC6C8FC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120552"/>
          </a:xfrm>
        </p:spPr>
        <p:txBody>
          <a:bodyPr/>
          <a:lstStyle/>
          <a:p>
            <a:r>
              <a:rPr lang="ru-RU" dirty="0"/>
              <a:t>Форматы образов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9467EB8F-736A-D34D-8FFB-1BC84D35E73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2136951"/>
              </p:ext>
            </p:extLst>
          </p:nvPr>
        </p:nvGraphicFramePr>
        <p:xfrm>
          <a:off x="1117309" y="1473200"/>
          <a:ext cx="9954207" cy="4938892"/>
        </p:xfrm>
        <a:graphic>
          <a:graphicData uri="http://schemas.openxmlformats.org/drawingml/2006/table">
            <a:tbl>
              <a:tblPr/>
              <a:tblGrid>
                <a:gridCol w="1736743">
                  <a:extLst>
                    <a:ext uri="{9D8B030D-6E8A-4147-A177-3AD203B41FA5}">
                      <a16:colId xmlns:a16="http://schemas.microsoft.com/office/drawing/2014/main" val="2629240713"/>
                    </a:ext>
                  </a:extLst>
                </a:gridCol>
                <a:gridCol w="8217464">
                  <a:extLst>
                    <a:ext uri="{9D8B030D-6E8A-4147-A177-3AD203B41FA5}">
                      <a16:colId xmlns:a16="http://schemas.microsoft.com/office/drawing/2014/main" val="993473739"/>
                    </a:ext>
                  </a:extLst>
                </a:gridCol>
              </a:tblGrid>
              <a:tr h="352376">
                <a:tc>
                  <a:txBody>
                    <a:bodyPr/>
                    <a:lstStyle/>
                    <a:p>
                      <a:r>
                        <a:rPr lang="en" sz="1700" b="1" dirty="0">
                          <a:effectLst/>
                        </a:rPr>
                        <a:t>Raw</a:t>
                      </a:r>
                    </a:p>
                  </a:txBody>
                  <a:tcPr marL="62963" marR="62963" marT="31482" marB="3148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dirty="0">
                          <a:effectLst/>
                        </a:rPr>
                        <a:t>Неструктурированный формат (</a:t>
                      </a:r>
                      <a:r>
                        <a:rPr lang="en-US" sz="1700" dirty="0">
                          <a:effectLst/>
                        </a:rPr>
                        <a:t>”</a:t>
                      </a:r>
                      <a:r>
                        <a:rPr lang="ru-RU" sz="1700" dirty="0">
                          <a:effectLst/>
                        </a:rPr>
                        <a:t>сырые</a:t>
                      </a:r>
                      <a:r>
                        <a:rPr lang="en-US" sz="1700" dirty="0">
                          <a:effectLst/>
                        </a:rPr>
                        <a:t>”</a:t>
                      </a:r>
                      <a:r>
                        <a:rPr lang="ru-RU" sz="1700" dirty="0">
                          <a:effectLst/>
                        </a:rPr>
                        <a:t> биты с диска)</a:t>
                      </a:r>
                      <a:endParaRPr lang="en" sz="1700" dirty="0">
                        <a:effectLst/>
                      </a:endParaRPr>
                    </a:p>
                  </a:txBody>
                  <a:tcPr marL="62963" marR="62963" marT="31482" marB="3148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6136570"/>
                  </a:ext>
                </a:extLst>
              </a:tr>
              <a:tr h="919339">
                <a:tc>
                  <a:txBody>
                    <a:bodyPr/>
                    <a:lstStyle/>
                    <a:p>
                      <a:r>
                        <a:rPr lang="en" sz="1700" b="1" dirty="0">
                          <a:effectLst/>
                        </a:rPr>
                        <a:t>VHD</a:t>
                      </a:r>
                    </a:p>
                  </a:txBody>
                  <a:tcPr marL="62963" marR="62963" marT="31482" marB="3148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800" dirty="0"/>
                        <a:t>Virtual Hard Drive - </a:t>
                      </a:r>
                      <a:r>
                        <a:rPr lang="ru-RU" sz="1800" dirty="0"/>
                        <a:t>наиболее распространенный формат хранения жестких дисков виртуальных машин (помимо </a:t>
                      </a:r>
                      <a:r>
                        <a:rPr lang="en-US" sz="1800" dirty="0"/>
                        <a:t>QEMU/KVM)</a:t>
                      </a:r>
                      <a:endParaRPr lang="en" sz="1700" dirty="0">
                        <a:effectLst/>
                      </a:endParaRPr>
                    </a:p>
                  </a:txBody>
                  <a:tcPr marL="62963" marR="62963" marT="31482" marB="3148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411290"/>
                  </a:ext>
                </a:extLst>
              </a:tr>
              <a:tr h="352376">
                <a:tc>
                  <a:txBody>
                    <a:bodyPr/>
                    <a:lstStyle/>
                    <a:p>
                      <a:r>
                        <a:rPr lang="en" sz="1700" b="1" dirty="0">
                          <a:effectLst/>
                        </a:rPr>
                        <a:t>VMDK</a:t>
                      </a:r>
                    </a:p>
                  </a:txBody>
                  <a:tcPr marL="62963" marR="62963" marT="31482" marB="3148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dirty="0">
                          <a:effectLst/>
                        </a:rPr>
                        <a:t>Формат образов </a:t>
                      </a:r>
                      <a:r>
                        <a:rPr lang="en-US" sz="1700" dirty="0">
                          <a:effectLst/>
                        </a:rPr>
                        <a:t>VMware</a:t>
                      </a:r>
                      <a:endParaRPr lang="en" sz="1700" dirty="0">
                        <a:effectLst/>
                      </a:endParaRPr>
                    </a:p>
                  </a:txBody>
                  <a:tcPr marL="62963" marR="62963" marT="31482" marB="3148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3414782"/>
                  </a:ext>
                </a:extLst>
              </a:tr>
              <a:tr h="895617">
                <a:tc>
                  <a:txBody>
                    <a:bodyPr/>
                    <a:lstStyle/>
                    <a:p>
                      <a:r>
                        <a:rPr lang="en" sz="1700" b="1" dirty="0">
                          <a:effectLst/>
                        </a:rPr>
                        <a:t>qcow2</a:t>
                      </a:r>
                    </a:p>
                  </a:txBody>
                  <a:tcPr marL="62963" marR="62963" marT="31482" marB="3148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dirty="0">
                          <a:effectLst/>
                        </a:rPr>
                        <a:t>Формат </a:t>
                      </a:r>
                      <a:r>
                        <a:rPr lang="en" sz="1700" dirty="0">
                          <a:effectLst/>
                        </a:rPr>
                        <a:t>QEMU, </a:t>
                      </a:r>
                      <a:r>
                        <a:rPr lang="ru-RU" sz="1700" dirty="0">
                          <a:effectLst/>
                        </a:rPr>
                        <a:t>основной для </a:t>
                      </a:r>
                      <a:r>
                        <a:rPr lang="en" sz="1700" dirty="0">
                          <a:effectLst/>
                        </a:rPr>
                        <a:t>KVM </a:t>
                      </a:r>
                      <a:r>
                        <a:rPr lang="ru-RU" sz="1700" dirty="0">
                          <a:effectLst/>
                        </a:rPr>
                        <a:t>и</a:t>
                      </a:r>
                      <a:r>
                        <a:rPr lang="en" sz="1700" dirty="0">
                          <a:effectLst/>
                        </a:rPr>
                        <a:t> QEMU</a:t>
                      </a:r>
                      <a:br>
                        <a:rPr lang="ru-RU" sz="1700" dirty="0">
                          <a:effectLst/>
                        </a:rPr>
                      </a:br>
                      <a:r>
                        <a:rPr lang="ru-RU" sz="1700" dirty="0">
                          <a:effectLst/>
                        </a:rPr>
                        <a:t>Поддерживает дополнительные функции</a:t>
                      </a:r>
                      <a:endParaRPr lang="en" sz="1700" dirty="0">
                        <a:effectLst/>
                      </a:endParaRPr>
                    </a:p>
                  </a:txBody>
                  <a:tcPr marL="62963" marR="62963" marT="31482" marB="3148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3338371"/>
                  </a:ext>
                </a:extLst>
              </a:tr>
              <a:tr h="895617">
                <a:tc>
                  <a:txBody>
                    <a:bodyPr/>
                    <a:lstStyle/>
                    <a:p>
                      <a:r>
                        <a:rPr lang="en" sz="1700" b="1" dirty="0">
                          <a:effectLst/>
                        </a:rPr>
                        <a:t>VDI</a:t>
                      </a:r>
                    </a:p>
                  </a:txBody>
                  <a:tcPr marL="62963" marR="62963" marT="31482" marB="3148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700" dirty="0">
                          <a:effectLst/>
                        </a:rPr>
                        <a:t>Virtual disk image </a:t>
                      </a:r>
                      <a:r>
                        <a:rPr lang="ru-RU" sz="1700" dirty="0">
                          <a:effectLst/>
                        </a:rPr>
                        <a:t>– формат дисков ВМ от </a:t>
                      </a:r>
                      <a:r>
                        <a:rPr lang="en" sz="1700" dirty="0">
                          <a:effectLst/>
                        </a:rPr>
                        <a:t>Oracle VM VirtualBox</a:t>
                      </a:r>
                    </a:p>
                  </a:txBody>
                  <a:tcPr marL="62963" marR="62963" marT="31482" marB="3148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8638083"/>
                  </a:ext>
                </a:extLst>
              </a:tr>
              <a:tr h="352376">
                <a:tc>
                  <a:txBody>
                    <a:bodyPr/>
                    <a:lstStyle/>
                    <a:p>
                      <a:r>
                        <a:rPr lang="en" sz="1700" b="1" dirty="0">
                          <a:effectLst/>
                        </a:rPr>
                        <a:t>ISO</a:t>
                      </a:r>
                    </a:p>
                  </a:txBody>
                  <a:tcPr marL="62963" marR="62963" marT="31482" marB="3148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Формат архива для оптических дисков</a:t>
                      </a:r>
                      <a:endParaRPr lang="en" sz="1700" dirty="0">
                        <a:effectLst/>
                      </a:endParaRPr>
                    </a:p>
                  </a:txBody>
                  <a:tcPr marL="62963" marR="62963" marT="31482" marB="3148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711257"/>
                  </a:ext>
                </a:extLst>
              </a:tr>
              <a:tr h="1171191">
                <a:tc>
                  <a:txBody>
                    <a:bodyPr/>
                    <a:lstStyle/>
                    <a:p>
                      <a:r>
                        <a:rPr lang="en" sz="1700" b="1" dirty="0">
                          <a:effectLst/>
                        </a:rPr>
                        <a:t>AMI, ARI, AKI</a:t>
                      </a:r>
                    </a:p>
                  </a:txBody>
                  <a:tcPr marL="62963" marR="62963" marT="31482" marB="3148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" sz="1700" dirty="0"/>
                        <a:t>Amazon machine, </a:t>
                      </a:r>
                      <a:r>
                        <a:rPr lang="en" sz="1700" dirty="0" err="1"/>
                        <a:t>ramdisk</a:t>
                      </a:r>
                      <a:r>
                        <a:rPr lang="en" sz="1700" dirty="0"/>
                        <a:t>, and kernel images (respectively)</a:t>
                      </a:r>
                      <a:br>
                        <a:rPr lang="en" sz="1700" dirty="0"/>
                      </a:br>
                      <a:r>
                        <a:rPr lang="ru-RU" sz="1700" dirty="0"/>
                        <a:t>Документация: </a:t>
                      </a:r>
                      <a:r>
                        <a:rPr lang="en" sz="1700" dirty="0">
                          <a:hlinkClick r:id="rId2"/>
                        </a:rPr>
                        <a:t>Amazon EC2 User Guide</a:t>
                      </a:r>
                      <a:r>
                        <a:rPr lang="en" sz="1700" dirty="0"/>
                        <a:t>.</a:t>
                      </a:r>
                    </a:p>
                  </a:txBody>
                  <a:tcPr marL="62963" marR="62963" marT="31482" marB="3148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9049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33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9EDCC9-3DC5-F875-AC41-4E38DB46F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Create compute Digital Energy (step 1)</a:t>
            </a:r>
            <a:endParaRPr lang="ru-US" sz="4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4EBF028-80E2-F6F2-3EA7-A4F6A2726F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0943" y="1498337"/>
            <a:ext cx="6301714" cy="492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41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B77F9E-9779-6D26-356A-EAE9AC5C1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Create compute Digital Energy (step 2)</a:t>
            </a:r>
            <a:endParaRPr lang="ru-US" sz="4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B437D31-1A30-708B-CDF2-032A8925C1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7769" y="1777859"/>
            <a:ext cx="6593286" cy="4887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15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B77F9E-9779-6D26-356A-EAE9AC5C1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Create compute Digital Energy (step 3)</a:t>
            </a:r>
            <a:endParaRPr lang="ru-US" sz="40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45F51E-4A1D-426F-C3EF-CD580D7A2B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224" y="1758158"/>
            <a:ext cx="7770376" cy="4733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502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A6E429-9185-B39A-4BB5-17228F1E58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US" dirty="0"/>
              <a:t>Облачная инфраструктура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D76667F-6E5C-6396-8D0E-5592AE8DBF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Лекция №</a:t>
            </a:r>
            <a:r>
              <a:rPr lang="en-US" dirty="0"/>
              <a:t>10</a:t>
            </a:r>
            <a:endParaRPr lang="ru-US"/>
          </a:p>
        </p:txBody>
      </p:sp>
    </p:spTree>
    <p:extLst>
      <p:ext uri="{BB962C8B-B14F-4D97-AF65-F5344CB8AC3E}">
        <p14:creationId xmlns:p14="http://schemas.microsoft.com/office/powerpoint/2010/main" val="3961450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406361-E347-7A97-9152-600240D2A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US"/>
              <a:t>Диски</a:t>
            </a:r>
            <a:r>
              <a:rPr lang="en-US" dirty="0"/>
              <a:t> (Disks/Volumes)</a:t>
            </a:r>
            <a:endParaRPr lang="ru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F6572C-82A5-E8EF-026D-E788D53C79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US" dirty="0"/>
              <a:t>Для хранения данных к виртуальной </a:t>
            </a:r>
            <a:r>
              <a:rPr lang="ru-US"/>
              <a:t>машине подключается</a:t>
            </a:r>
            <a:r>
              <a:rPr lang="ru-RU" dirty="0"/>
              <a:t> виртуальный</a:t>
            </a:r>
            <a:r>
              <a:rPr lang="ru-US"/>
              <a:t> </a:t>
            </a:r>
            <a:r>
              <a:rPr lang="ru-US" dirty="0"/>
              <a:t>диск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0218680-337C-F67B-0CC0-99822A0CD7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224" y="2794659"/>
            <a:ext cx="7770376" cy="170443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4969387-82A5-B048-B1E2-9266EE5273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47380" y="4929883"/>
            <a:ext cx="1224136" cy="122413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8D49979-66FF-364B-975A-1148771481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56788" y="4131624"/>
            <a:ext cx="2269176" cy="2269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41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6858D8-191A-96B9-54F8-4608DDDE5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Подключаем диск в </a:t>
            </a:r>
            <a:r>
              <a:rPr lang="en-US" dirty="0"/>
              <a:t>Digital Energy</a:t>
            </a:r>
            <a:endParaRPr lang="ru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94681ED-1FF2-8D3E-6CA8-4A302913AD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5044" y="2082243"/>
            <a:ext cx="5278736" cy="4052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79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6858D8-191A-96B9-54F8-4608DDDE5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Создаем ВМ в </a:t>
            </a:r>
            <a:r>
              <a:rPr lang="en-US" dirty="0"/>
              <a:t>VK Cloud</a:t>
            </a:r>
            <a:endParaRPr lang="ru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E9F6113-C652-477C-0FA1-6A79966598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6892"/>
          <a:stretch/>
        </p:blipFill>
        <p:spPr>
          <a:xfrm>
            <a:off x="946629" y="1666850"/>
            <a:ext cx="5038773" cy="445064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A3F055B-734F-5A97-7ADB-432F7563F0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428" y="1772816"/>
            <a:ext cx="5166647" cy="434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25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68C17C-473E-B619-22D0-B3927E97C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048544"/>
          </a:xfrm>
        </p:spPr>
        <p:txBody>
          <a:bodyPr/>
          <a:lstStyle/>
          <a:p>
            <a:r>
              <a:rPr lang="ru-RU" dirty="0"/>
              <a:t>Создаем ВМ через </a:t>
            </a:r>
            <a:r>
              <a:rPr lang="en-US" dirty="0"/>
              <a:t>Terraform </a:t>
            </a:r>
            <a:endParaRPr lang="ru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2496F34-F975-D9F3-6D36-A75C2E385A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309" y="1304991"/>
            <a:ext cx="4544393" cy="547680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458A81-5A9A-9022-7793-1F3B9B1169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1097" y="1374058"/>
            <a:ext cx="4202605" cy="212034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DA2A2F2-6040-9647-BD78-ADFA8999EF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503" y="4614453"/>
            <a:ext cx="3622869" cy="869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9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F53E31-7C61-E527-62FC-8C4F91642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US"/>
              <a:t>Сеть</a:t>
            </a:r>
            <a:r>
              <a:rPr lang="ru-RU" dirty="0"/>
              <a:t> (</a:t>
            </a:r>
            <a:r>
              <a:rPr lang="en-US" dirty="0"/>
              <a:t>net, subnet, …)</a:t>
            </a:r>
            <a:endParaRPr lang="ru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8362F1-DC70-87AC-62D1-53D0F2ED66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US" dirty="0"/>
              <a:t>Для доступа к серверам используется </a:t>
            </a:r>
            <a:r>
              <a:rPr lang="ru-US"/>
              <a:t>публичная сеть</a:t>
            </a:r>
            <a:br>
              <a:rPr lang="en-US" dirty="0"/>
            </a:br>
            <a:r>
              <a:rPr lang="en-US" dirty="0"/>
              <a:t>(</a:t>
            </a:r>
            <a:r>
              <a:rPr lang="ru-RU" dirty="0"/>
              <a:t>сетевые интерфейсы или </a:t>
            </a:r>
            <a:r>
              <a:rPr lang="en-US" b="1" dirty="0"/>
              <a:t>floating IP</a:t>
            </a:r>
            <a:r>
              <a:rPr lang="en-US" dirty="0"/>
              <a:t>)</a:t>
            </a:r>
            <a:endParaRPr lang="ru-US" dirty="0"/>
          </a:p>
          <a:p>
            <a:pPr marL="0" indent="0">
              <a:buNone/>
            </a:pPr>
            <a:r>
              <a:rPr lang="ru-US" dirty="0"/>
              <a:t>Для взаимодействиями между серверами внутри системы используется </a:t>
            </a:r>
            <a:r>
              <a:rPr lang="ru-US"/>
              <a:t>приватная сеть</a:t>
            </a:r>
            <a:endParaRPr lang="en-US" dirty="0"/>
          </a:p>
          <a:p>
            <a:pPr marL="0" indent="0">
              <a:buNone/>
            </a:pPr>
            <a:r>
              <a:rPr lang="ru-RU" dirty="0"/>
              <a:t>Для подключения нескольких сетей используются виртуальные маршрутизаторы (</a:t>
            </a:r>
            <a:r>
              <a:rPr lang="en-US" dirty="0"/>
              <a:t>router)</a:t>
            </a:r>
            <a:endParaRPr lang="ru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3DDCAD3-0858-85BC-0AD3-6A4FB12226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876" y="4625729"/>
            <a:ext cx="7770376" cy="179100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E7CAA0E-124E-854C-AD59-96E3DB98F6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99553" y="4683675"/>
            <a:ext cx="1675110" cy="167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68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DA96EC-228C-8450-8D83-C102928EC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Подключение сети в </a:t>
            </a:r>
            <a:r>
              <a:rPr lang="en-US" dirty="0"/>
              <a:t>Digital Energy</a:t>
            </a:r>
            <a:endParaRPr lang="ru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DD6063D-F5E7-1B2E-D92F-342D06DE6D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8383" y="1809264"/>
            <a:ext cx="7072058" cy="4088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21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74B85A-0A80-9783-FCE6-100D14077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US" dirty="0"/>
              <a:t>Группы безопасности </a:t>
            </a:r>
            <a:r>
              <a:rPr lang="en-US" dirty="0"/>
              <a:t>(firewall)</a:t>
            </a:r>
            <a:endParaRPr lang="ru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797A96-E7A4-D4E8-33BD-C879844633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826043"/>
            <a:ext cx="9895163" cy="74593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US" dirty="0"/>
              <a:t>Для ограничения сетевого доступа </a:t>
            </a:r>
            <a:r>
              <a:rPr lang="ru-US"/>
              <a:t>используются фильтры</a:t>
            </a:r>
            <a:br>
              <a:rPr lang="en-US" dirty="0"/>
            </a:br>
            <a:r>
              <a:rPr lang="ru-US"/>
              <a:t>входящего </a:t>
            </a:r>
            <a:r>
              <a:rPr lang="ru-US" dirty="0"/>
              <a:t>и исходящего тарфика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7DAEB5-1B58-BE4B-3778-C30FE8DA7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096" y="2780928"/>
            <a:ext cx="7770376" cy="355297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FF81D9C-B43E-5546-ACED-088366C686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9072" y="4149080"/>
            <a:ext cx="2395190" cy="239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28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BC760A-A361-4296-EB85-49E45CF56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US"/>
              <a:t>Балансировщик</a:t>
            </a:r>
            <a:r>
              <a:rPr lang="ru-RU" dirty="0"/>
              <a:t> (</a:t>
            </a:r>
            <a:r>
              <a:rPr lang="en-US" dirty="0" err="1"/>
              <a:t>LoadBalancer</a:t>
            </a:r>
            <a:r>
              <a:rPr lang="en-US" dirty="0"/>
              <a:t>)</a:t>
            </a:r>
            <a:endParaRPr lang="ru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ED77C9-49B9-3484-83A8-3E168B845D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US" dirty="0"/>
              <a:t>Связывает выделенный </a:t>
            </a:r>
            <a:r>
              <a:rPr lang="en-US" dirty="0"/>
              <a:t>IP </a:t>
            </a:r>
            <a:r>
              <a:rPr lang="ru-RU" dirty="0"/>
              <a:t>адрес (чаще всего публичный)</a:t>
            </a:r>
            <a:br>
              <a:rPr lang="en-US" dirty="0"/>
            </a:br>
            <a:r>
              <a:rPr lang="ru-RU" dirty="0"/>
              <a:t>с ВМ или группой ВМ</a:t>
            </a:r>
          </a:p>
          <a:p>
            <a:pPr marL="0" indent="0">
              <a:buNone/>
            </a:pPr>
            <a:r>
              <a:rPr lang="ru-RU" dirty="0"/>
              <a:t>Позволяет реализовать механизмы горизонтального масштабирования и отказоустойчивости на уровне приложений</a:t>
            </a:r>
            <a:endParaRPr lang="ru-US" dirty="0"/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E9946300-5E5F-37F2-B906-F33F3511E3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5212" y="3572024"/>
            <a:ext cx="273630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339A2B1-8C90-6343-8BA0-8E56B8D0C8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2777" y="4710790"/>
            <a:ext cx="1602000" cy="1602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214488C-2BDC-8C4A-86EA-F24FDB59B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3804" y="3999610"/>
            <a:ext cx="1602000" cy="1602000"/>
          </a:xfrm>
          <a:prstGeom prst="rect">
            <a:avLst/>
          </a:prstGeom>
        </p:spPr>
      </p:pic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C1CCF5BD-B176-6247-9BBA-97D072C73BBC}"/>
              </a:ext>
            </a:extLst>
          </p:cNvPr>
          <p:cNvCxnSpPr>
            <a:cxnSpLocks/>
          </p:cNvCxnSpPr>
          <p:nvPr/>
        </p:nvCxnSpPr>
        <p:spPr>
          <a:xfrm flipH="1" flipV="1">
            <a:off x="3677527" y="4940176"/>
            <a:ext cx="408778" cy="530711"/>
          </a:xfrm>
          <a:prstGeom prst="straightConnector1">
            <a:avLst/>
          </a:prstGeom>
          <a:ln w="5715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4A136170-B142-8846-B30A-EF18BC02014D}"/>
              </a:ext>
            </a:extLst>
          </p:cNvPr>
          <p:cNvCxnSpPr>
            <a:cxnSpLocks/>
          </p:cNvCxnSpPr>
          <p:nvPr/>
        </p:nvCxnSpPr>
        <p:spPr>
          <a:xfrm flipH="1">
            <a:off x="2601442" y="5772212"/>
            <a:ext cx="1076085" cy="0"/>
          </a:xfrm>
          <a:prstGeom prst="straightConnector1">
            <a:avLst/>
          </a:prstGeom>
          <a:ln w="5715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11DC24E-0E8C-CF41-B4AE-967021EC85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30116" y="4971212"/>
            <a:ext cx="1602000" cy="16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76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EF047B-0479-E86A-02F8-1BF5FDE66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Load Balancer </a:t>
            </a:r>
            <a:r>
              <a:rPr lang="ru-RU" dirty="0"/>
              <a:t>в</a:t>
            </a:r>
            <a:r>
              <a:rPr lang="en-US" dirty="0"/>
              <a:t> Digital Energy</a:t>
            </a:r>
            <a:endParaRPr lang="ru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FB41EE2-8B42-10AC-5AE8-3EF1149302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278" y="1886541"/>
            <a:ext cx="7770376" cy="172495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E295AAA-5F50-7723-D49C-AD7C57A4A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2164" y="3933056"/>
            <a:ext cx="7770376" cy="142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48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EF047B-0479-E86A-02F8-1BF5FDE66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001797"/>
          </a:xfrm>
        </p:spPr>
        <p:txBody>
          <a:bodyPr/>
          <a:lstStyle/>
          <a:p>
            <a:r>
              <a:rPr lang="en-US" dirty="0"/>
              <a:t>Load Balancer </a:t>
            </a:r>
            <a:r>
              <a:rPr lang="ru-RU" dirty="0"/>
              <a:t>в </a:t>
            </a:r>
            <a:r>
              <a:rPr lang="en-US" dirty="0"/>
              <a:t>VK Cloud</a:t>
            </a:r>
            <a:endParaRPr lang="ru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0E1145E-EFA8-70AC-7CB7-8397227470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561" y="2220511"/>
            <a:ext cx="7770376" cy="241697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55B7B85-4F08-904E-E115-6D98F9505E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8548" y="1196752"/>
            <a:ext cx="4464496" cy="524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6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A5434A-2A6A-EC40-80EA-CC1FA1DE7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304800"/>
            <a:ext cx="10157354" cy="963960"/>
          </a:xfrm>
        </p:spPr>
        <p:txBody>
          <a:bodyPr/>
          <a:lstStyle/>
          <a:p>
            <a:r>
              <a:rPr lang="ru-RU" dirty="0"/>
              <a:t>Повторим</a:t>
            </a:r>
            <a:r>
              <a:rPr lang="en-US" dirty="0"/>
              <a:t>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8AC6C1A-F192-4E4C-9456-65831957C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379905"/>
            <a:ext cx="10157354" cy="1871216"/>
          </a:xfrm>
        </p:spPr>
        <p:txBody>
          <a:bodyPr/>
          <a:lstStyle/>
          <a:p>
            <a:r>
              <a:rPr lang="en-US" dirty="0"/>
              <a:t>IaaS - Infrastructure as a Service</a:t>
            </a:r>
            <a:endParaRPr lang="ru-RU" dirty="0"/>
          </a:p>
          <a:p>
            <a:r>
              <a:rPr lang="en-US" dirty="0"/>
              <a:t>PaaS - Platform as a Service</a:t>
            </a:r>
          </a:p>
          <a:p>
            <a:r>
              <a:rPr lang="en-US" dirty="0"/>
              <a:t>SaaS</a:t>
            </a:r>
            <a:r>
              <a:rPr lang="ru-RU" dirty="0"/>
              <a:t> </a:t>
            </a:r>
            <a:r>
              <a:rPr lang="en-US" dirty="0"/>
              <a:t>- Software as a Service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03A78D7-800D-4C4B-9BE8-C2F109D6D4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2639" y="3251121"/>
            <a:ext cx="7223546" cy="3467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29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9776FD-3B5D-7514-8E12-F4891AB3E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Managed Kubernetes (k8s)</a:t>
            </a:r>
            <a:endParaRPr lang="ru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B784CF-A63D-0B55-FFF7-C129B4797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US" dirty="0"/>
              <a:t>Позволяет </a:t>
            </a:r>
            <a:r>
              <a:rPr lang="ru-US"/>
              <a:t>создать </a:t>
            </a:r>
            <a:r>
              <a:rPr lang="en-US" dirty="0"/>
              <a:t>Kubernetes-</a:t>
            </a:r>
            <a:r>
              <a:rPr lang="ru-US"/>
              <a:t>кластер </a:t>
            </a:r>
            <a:r>
              <a:rPr lang="ru-US" dirty="0"/>
              <a:t>на основе </a:t>
            </a:r>
            <a:r>
              <a:rPr lang="ru-US"/>
              <a:t>виртуальных серверо</a:t>
            </a:r>
            <a:r>
              <a:rPr lang="ru-RU" dirty="0"/>
              <a:t>в</a:t>
            </a:r>
            <a:r>
              <a:rPr lang="ru-US"/>
              <a:t>, </a:t>
            </a:r>
            <a:r>
              <a:rPr lang="ru-US" dirty="0"/>
              <a:t>которые </a:t>
            </a:r>
            <a:r>
              <a:rPr lang="ru-US"/>
              <a:t>автоматически конфигурируются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Клиенту (как правило) выдается только файл конфигурации для подключения к кластеру</a:t>
            </a:r>
            <a:endParaRPr lang="ru-US" dirty="0"/>
          </a:p>
        </p:txBody>
      </p:sp>
      <p:pic>
        <p:nvPicPr>
          <p:cNvPr id="6146" name="Picture 2" descr="Kubernetes на AWS | Amazon Web Services">
            <a:extLst>
              <a:ext uri="{FF2B5EF4-FFF2-40B4-BE49-F238E27FC236}">
                <a16:creationId xmlns:a16="http://schemas.microsoft.com/office/drawing/2014/main" id="{3B0EE160-B989-B461-4760-C6C614477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8315" y="3717032"/>
            <a:ext cx="2636348" cy="1999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A6F5872-2454-9042-886E-301C1C8DF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52" y="4365104"/>
            <a:ext cx="7118970" cy="1916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43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6D6915-9DBC-065C-D85C-08B496D0A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120552"/>
          </a:xfrm>
        </p:spPr>
        <p:txBody>
          <a:bodyPr/>
          <a:lstStyle/>
          <a:p>
            <a:r>
              <a:rPr lang="ru-RU" dirty="0"/>
              <a:t>Создание кластера в </a:t>
            </a:r>
            <a:r>
              <a:rPr lang="en-US" dirty="0"/>
              <a:t>VK Cloud</a:t>
            </a:r>
            <a:endParaRPr lang="ru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D417310-21DD-ED25-F38C-7EA4786E51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658" y="1326111"/>
            <a:ext cx="4454830" cy="516596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EAAE37B-4000-14B2-6FBE-6589EAB613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9501" y="1326111"/>
            <a:ext cx="4134226" cy="516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48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6D6915-9DBC-065C-D85C-08B496D0A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Создание кластера в </a:t>
            </a:r>
            <a:r>
              <a:rPr lang="en-US" sz="4000" dirty="0"/>
              <a:t>Digital Energy</a:t>
            </a:r>
            <a:endParaRPr lang="ru-US" sz="40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2F0D35E-BB23-7609-54B3-03FEBA0CA3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199" y="1636097"/>
            <a:ext cx="6314139" cy="358580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28B0988-F4A1-B6C7-6852-6FCB263036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4412" y="3429000"/>
            <a:ext cx="5809282" cy="2947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97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516BC1-13D7-BF44-815D-C0856FCFF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Резервное копирование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C264BD-A2C9-0749-B24B-07C9FC6E2B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701800"/>
            <a:ext cx="10157354" cy="172720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Позволяет почти не заботиться о регулярном резервном копировании ваших данных, они уже реплицируются и сохраняются копии, на которые можно потом откатиться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1D827A2-B8AE-F34E-8553-5CFAACDE0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48112" y="3958604"/>
            <a:ext cx="2395191" cy="23951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DE09FFF-569C-0A4D-98CD-0E14A66748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68242" y="3706577"/>
            <a:ext cx="2395190" cy="239519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374A7E-F6CE-8C42-A11F-D38EC4FAD656}"/>
              </a:ext>
            </a:extLst>
          </p:cNvPr>
          <p:cNvSpPr txBox="1"/>
          <p:nvPr/>
        </p:nvSpPr>
        <p:spPr>
          <a:xfrm>
            <a:off x="1117309" y="3657600"/>
            <a:ext cx="47612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i="1" dirty="0"/>
              <a:t>Люди делятся на два типа:</a:t>
            </a:r>
            <a:br>
              <a:rPr lang="ru-RU" sz="2000" i="1" dirty="0"/>
            </a:br>
            <a:r>
              <a:rPr lang="ru-RU" sz="2000" i="1" dirty="0"/>
              <a:t>1. Кто уже делает резервные копии</a:t>
            </a:r>
            <a:br>
              <a:rPr lang="ru-RU" sz="2000" i="1" dirty="0"/>
            </a:br>
            <a:r>
              <a:rPr lang="ru-RU" sz="2000" i="1" dirty="0"/>
              <a:t>2. Кто еще не делает их</a:t>
            </a:r>
          </a:p>
        </p:txBody>
      </p:sp>
    </p:spTree>
    <p:extLst>
      <p:ext uri="{BB962C8B-B14F-4D97-AF65-F5344CB8AC3E}">
        <p14:creationId xmlns:p14="http://schemas.microsoft.com/office/powerpoint/2010/main" val="145938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478A6B-9431-F8C2-0ECD-E75B0514F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DBaaS</a:t>
            </a:r>
            <a:endParaRPr lang="ru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E0C7192-6B3F-AA9D-C3B1-6E5A11928E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876" y="1772816"/>
            <a:ext cx="7770376" cy="456889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40FC3FE-C34E-2C4B-8C2B-47423C38E3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30447" y="4221088"/>
            <a:ext cx="1944216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62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214899-CD9D-989A-7FC0-2545C2F2C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MLaaS</a:t>
            </a:r>
            <a:endParaRPr lang="ru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D6985FF-F87C-5AB6-4D3E-B545106EB1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876" y="1496785"/>
            <a:ext cx="7770376" cy="179466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2D3632-A4A1-9BB7-98BE-8ABACEC71A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876" y="3296801"/>
            <a:ext cx="7770376" cy="34062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79BBE9A-06F3-704C-88CB-227A43098D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91744" y="4221088"/>
            <a:ext cx="2083907" cy="2083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065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537957-1EF9-934A-A54E-3A0F722E3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860" y="908720"/>
            <a:ext cx="10157354" cy="1397000"/>
          </a:xfrm>
        </p:spPr>
        <p:txBody>
          <a:bodyPr/>
          <a:lstStyle/>
          <a:p>
            <a:pPr algn="ctr"/>
            <a:r>
              <a:rPr lang="ru-RU" dirty="0"/>
              <a:t>Рассмотрим на примере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3B76EAA-C2FA-344C-9676-1564B8222E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471" y="2780928"/>
            <a:ext cx="3895882" cy="188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66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6D05D8-51A5-AA40-8954-3A6E9570C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OpenStack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6E8D5E-0D3E-344D-9EE3-A176AA234C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Более 1000 </a:t>
            </a:r>
            <a:r>
              <a:rPr lang="ru-RU" dirty="0" err="1"/>
              <a:t>репозиториев</a:t>
            </a:r>
            <a:r>
              <a:rPr lang="ru-RU" dirty="0"/>
              <a:t> компонентов</a:t>
            </a:r>
          </a:p>
          <a:p>
            <a:r>
              <a:rPr lang="ru-RU" dirty="0"/>
              <a:t>Более 15 миллионов строк кода</a:t>
            </a:r>
            <a:r>
              <a:rPr lang="en-US" dirty="0"/>
              <a:t> </a:t>
            </a:r>
            <a:r>
              <a:rPr lang="ru-RU" dirty="0"/>
              <a:t>основной кодовой базы</a:t>
            </a:r>
          </a:p>
          <a:p>
            <a:r>
              <a:rPr lang="en" dirty="0"/>
              <a:t>OpenStack Foundation</a:t>
            </a:r>
            <a:r>
              <a:rPr lang="ru-RU" dirty="0"/>
              <a:t> (500+ компаний)</a:t>
            </a:r>
          </a:p>
          <a:p>
            <a:r>
              <a:rPr lang="ru-RU" dirty="0"/>
              <a:t>Начинание </a:t>
            </a:r>
            <a:r>
              <a:rPr lang="en" dirty="0"/>
              <a:t>Rackspace </a:t>
            </a:r>
            <a:r>
              <a:rPr lang="ru-RU" dirty="0"/>
              <a:t>и </a:t>
            </a:r>
            <a:r>
              <a:rPr lang="en" dirty="0"/>
              <a:t>NASA</a:t>
            </a:r>
            <a:endParaRPr lang="ru-RU" dirty="0"/>
          </a:p>
          <a:p>
            <a:r>
              <a:rPr lang="en-US" dirty="0"/>
              <a:t>Open source, Python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060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B8505B25-4102-DA4A-B997-7B7B3F48D6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20" y="1124744"/>
            <a:ext cx="11616781" cy="5543117"/>
          </a:xfr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83372C46-BF61-4040-B1B2-38A9517B3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733" y="211768"/>
            <a:ext cx="10157354" cy="780504"/>
          </a:xfrm>
        </p:spPr>
        <p:txBody>
          <a:bodyPr/>
          <a:lstStyle/>
          <a:p>
            <a:pPr algn="ctr"/>
            <a:r>
              <a:rPr lang="ru-RU" dirty="0"/>
              <a:t>Упрощенная схема?!</a:t>
            </a:r>
          </a:p>
        </p:txBody>
      </p:sp>
    </p:spTree>
    <p:extLst>
      <p:ext uri="{BB962C8B-B14F-4D97-AF65-F5344CB8AC3E}">
        <p14:creationId xmlns:p14="http://schemas.microsoft.com/office/powerpoint/2010/main" val="282372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06B21E7E-AA37-DD49-9DE7-260F536A48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229" y="961688"/>
            <a:ext cx="5589984" cy="5589984"/>
          </a:xfr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EADACEC7-81DF-DA4D-9DB2-2329DBF6011C}"/>
              </a:ext>
            </a:extLst>
          </p:cNvPr>
          <p:cNvSpPr txBox="1">
            <a:spLocks/>
          </p:cNvSpPr>
          <p:nvPr/>
        </p:nvSpPr>
        <p:spPr>
          <a:xfrm>
            <a:off x="1015733" y="211768"/>
            <a:ext cx="10157354" cy="780504"/>
          </a:xfrm>
          <a:prstGeom prst="rect">
            <a:avLst/>
          </a:prstGeom>
        </p:spPr>
        <p:txBody>
          <a:bodyPr vert="horz" lIns="121899" tIns="60949" rIns="121899" bIns="60949" rtlCol="0" anchor="b">
            <a:normAutofit fontScale="92500"/>
          </a:bodyPr>
          <a:lstStyle>
            <a:lvl1pPr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/>
              <a:defRPr sz="44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400" dirty="0"/>
              <a:t>Действительно упрощенная схема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8B1A387-1A81-F949-AAB6-3FFDE667DF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026" y="2644881"/>
            <a:ext cx="5589984" cy="387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26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D8BF3-4EC0-EF49-B78D-03689A0A6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735" y="1268760"/>
            <a:ext cx="10157354" cy="1068536"/>
          </a:xfrm>
        </p:spPr>
        <p:txBody>
          <a:bodyPr>
            <a:normAutofit/>
          </a:bodyPr>
          <a:lstStyle/>
          <a:p>
            <a:pPr algn="ctr"/>
            <a:r>
              <a:rPr lang="ru-RU" sz="6000" dirty="0"/>
              <a:t>Что такое облако?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F704224-DF5A-714C-BC9B-C3EC0A188D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36777" y="2636912"/>
            <a:ext cx="3115270" cy="3115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818823-8B3C-0C43-B262-E1C3DE99B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Стандартная схема облака</a:t>
            </a:r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D9FAFB54-00A2-BD4B-ACB1-21D098E50A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99" y="1460846"/>
            <a:ext cx="5626226" cy="5206359"/>
          </a:xfrm>
        </p:spPr>
      </p:pic>
    </p:spTree>
    <p:extLst>
      <p:ext uri="{BB962C8B-B14F-4D97-AF65-F5344CB8AC3E}">
        <p14:creationId xmlns:p14="http://schemas.microsoft.com/office/powerpoint/2010/main" val="65006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818823-8B3C-0C43-B262-E1C3DE99B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Схема модулей </a:t>
            </a:r>
            <a:r>
              <a:rPr lang="en-US" dirty="0"/>
              <a:t>OpenStack</a:t>
            </a:r>
            <a:endParaRPr lang="ru-RU" dirty="0"/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D9FAFB54-00A2-BD4B-ACB1-21D098E50A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81299" y="1467306"/>
            <a:ext cx="5626226" cy="5193439"/>
          </a:xfrm>
        </p:spPr>
      </p:pic>
    </p:spTree>
    <p:extLst>
      <p:ext uri="{BB962C8B-B14F-4D97-AF65-F5344CB8AC3E}">
        <p14:creationId xmlns:p14="http://schemas.microsoft.com/office/powerpoint/2010/main" val="416388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818823-8B3C-0C43-B262-E1C3DE99B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Keystone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BF94A06-6AFA-4F4F-BF07-E002814F60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247" y="1467305"/>
            <a:ext cx="7289477" cy="519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42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4DF777-5EE1-7446-97CC-1345F21A9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Проект, пользователь, домен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0590C1-E8D7-194D-9A71-B4694152B3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Пользователи объединены в проекты</a:t>
            </a:r>
          </a:p>
          <a:p>
            <a:r>
              <a:rPr lang="ru-RU" dirty="0"/>
              <a:t>Пользователи и проекты объединены в домены</a:t>
            </a:r>
          </a:p>
          <a:p>
            <a:r>
              <a:rPr lang="ru-RU" dirty="0"/>
              <a:t>Пользователи имеют определенные права на ресурсы проекта, определяемые </a:t>
            </a:r>
            <a:r>
              <a:rPr lang="en-US" dirty="0"/>
              <a:t>“policy”</a:t>
            </a:r>
            <a:endParaRPr lang="ru-RU" dirty="0"/>
          </a:p>
          <a:p>
            <a:r>
              <a:rPr lang="ru-RU" dirty="0"/>
              <a:t>Пользователь может состоять в нескольких проектах</a:t>
            </a:r>
            <a:endParaRPr lang="en-US" dirty="0"/>
          </a:p>
          <a:p>
            <a:r>
              <a:rPr lang="ru-RU" dirty="0"/>
              <a:t>За это отвечает </a:t>
            </a:r>
            <a:r>
              <a:rPr lang="en-US" b="1" dirty="0"/>
              <a:t>Keystone</a:t>
            </a:r>
            <a:r>
              <a:rPr lang="en-US" dirty="0"/>
              <a:t> (AAA)</a:t>
            </a:r>
          </a:p>
          <a:p>
            <a:r>
              <a:rPr lang="ru-RU" dirty="0"/>
              <a:t>Кроме того </a:t>
            </a:r>
            <a:r>
              <a:rPr lang="en-US" dirty="0"/>
              <a:t>Keystone </a:t>
            </a:r>
            <a:r>
              <a:rPr lang="ru-RU" dirty="0"/>
              <a:t>предоставляет </a:t>
            </a:r>
            <a:r>
              <a:rPr lang="en-US" b="1" dirty="0"/>
              <a:t>endpoint list</a:t>
            </a:r>
            <a:r>
              <a:rPr lang="ru-RU" dirty="0"/>
              <a:t>, чтобы мы знали какие компоненты доступны нашему пользователю</a:t>
            </a:r>
            <a:endParaRPr lang="en-US" dirty="0"/>
          </a:p>
          <a:p>
            <a:r>
              <a:rPr lang="ru-RU" dirty="0"/>
              <a:t>Есть 3 типа </a:t>
            </a:r>
            <a:r>
              <a:rPr lang="en-US" dirty="0"/>
              <a:t>endpoint – admin, service, public</a:t>
            </a:r>
          </a:p>
        </p:txBody>
      </p:sp>
    </p:spTree>
    <p:extLst>
      <p:ext uri="{BB962C8B-B14F-4D97-AF65-F5344CB8AC3E}">
        <p14:creationId xmlns:p14="http://schemas.microsoft.com/office/powerpoint/2010/main" val="384871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B25D3F-D8D9-174C-979D-F9D00FFEE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Nova + Placement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62A8F2-3131-5F47-9171-487CB8F31E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701800"/>
            <a:ext cx="6705295" cy="447040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Отвечает за создание и управление ВМ</a:t>
            </a:r>
          </a:p>
          <a:p>
            <a:r>
              <a:rPr lang="ru-RU" dirty="0"/>
              <a:t>Распределяем ВМ по узлам кластера</a:t>
            </a:r>
          </a:p>
          <a:p>
            <a:r>
              <a:rPr lang="ru-RU" dirty="0"/>
              <a:t>Требует </a:t>
            </a:r>
            <a:r>
              <a:rPr lang="en-US" dirty="0"/>
              <a:t>Keystone, MariaDB, RabbitMQ, </a:t>
            </a:r>
            <a:r>
              <a:rPr lang="en-US" dirty="0" err="1"/>
              <a:t>libvirt</a:t>
            </a:r>
            <a:endParaRPr lang="en-US" dirty="0"/>
          </a:p>
          <a:p>
            <a:pPr lvl="1"/>
            <a:r>
              <a:rPr lang="en" dirty="0"/>
              <a:t>nova-</a:t>
            </a:r>
            <a:r>
              <a:rPr lang="en" dirty="0" err="1"/>
              <a:t>api</a:t>
            </a:r>
            <a:endParaRPr lang="en-US" dirty="0"/>
          </a:p>
          <a:p>
            <a:pPr lvl="1"/>
            <a:r>
              <a:rPr lang="en" dirty="0"/>
              <a:t>nova-</a:t>
            </a:r>
            <a:r>
              <a:rPr lang="en" dirty="0" err="1"/>
              <a:t>api</a:t>
            </a:r>
            <a:r>
              <a:rPr lang="en" dirty="0"/>
              <a:t>-metadata</a:t>
            </a:r>
            <a:endParaRPr lang="en-US" dirty="0"/>
          </a:p>
          <a:p>
            <a:pPr lvl="1"/>
            <a:r>
              <a:rPr lang="en" dirty="0"/>
              <a:t>nova-compute</a:t>
            </a:r>
            <a:endParaRPr lang="en-US" dirty="0"/>
          </a:p>
          <a:p>
            <a:pPr lvl="1"/>
            <a:r>
              <a:rPr lang="en" dirty="0"/>
              <a:t>nova-scheduler</a:t>
            </a:r>
            <a:endParaRPr lang="en-US" dirty="0"/>
          </a:p>
          <a:p>
            <a:pPr lvl="1"/>
            <a:r>
              <a:rPr lang="en" dirty="0"/>
              <a:t>nova-conductor</a:t>
            </a:r>
          </a:p>
          <a:p>
            <a:pPr lvl="1"/>
            <a:r>
              <a:rPr lang="en" dirty="0"/>
              <a:t>nova-</a:t>
            </a:r>
            <a:r>
              <a:rPr lang="en" dirty="0" err="1"/>
              <a:t>novncproxy</a:t>
            </a:r>
            <a:endParaRPr lang="en" dirty="0"/>
          </a:p>
          <a:p>
            <a:pPr lvl="1"/>
            <a:r>
              <a:rPr lang="en" dirty="0"/>
              <a:t>placement</a:t>
            </a:r>
          </a:p>
          <a:p>
            <a:pPr lvl="1"/>
            <a:r>
              <a:rPr lang="en" dirty="0"/>
              <a:t>…</a:t>
            </a:r>
          </a:p>
          <a:p>
            <a:pPr lvl="1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7F65F39-99F6-094A-99F3-C019E71058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572" y="1701800"/>
            <a:ext cx="3865488" cy="450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99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2CCA20E0-A2D3-2E43-A546-DF1F2ACF00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66" y="-27384"/>
            <a:ext cx="11629292" cy="6868550"/>
          </a:xfrm>
        </p:spPr>
      </p:pic>
    </p:spTree>
    <p:extLst>
      <p:ext uri="{BB962C8B-B14F-4D97-AF65-F5344CB8AC3E}">
        <p14:creationId xmlns:p14="http://schemas.microsoft.com/office/powerpoint/2010/main" val="244992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D4B5F6-218D-1242-8114-C14CEDF4A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Glance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EA778D-F38B-CA42-8AF2-D591E4C11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Управляет образами ВМ</a:t>
            </a:r>
          </a:p>
          <a:p>
            <a:r>
              <a:rPr lang="ru-RU" dirty="0"/>
              <a:t>Требует </a:t>
            </a:r>
            <a:r>
              <a:rPr lang="en-US" dirty="0"/>
              <a:t>Keystone, MariaDB, RabbitMQ</a:t>
            </a:r>
            <a:r>
              <a:rPr lang="ru-RU" dirty="0"/>
              <a:t> и </a:t>
            </a:r>
            <a:r>
              <a:rPr lang="en-US" dirty="0"/>
              <a:t>storage-backend (</a:t>
            </a:r>
            <a:r>
              <a:rPr lang="ru-RU" dirty="0"/>
              <a:t>например, </a:t>
            </a:r>
            <a:r>
              <a:rPr lang="en-US" dirty="0" err="1"/>
              <a:t>ceph</a:t>
            </a:r>
            <a:r>
              <a:rPr lang="ru-RU" dirty="0"/>
              <a:t> или </a:t>
            </a:r>
            <a:r>
              <a:rPr lang="en-US" dirty="0"/>
              <a:t>swift)</a:t>
            </a:r>
          </a:p>
          <a:p>
            <a:pPr lvl="1"/>
            <a:r>
              <a:rPr lang="en-US" dirty="0"/>
              <a:t>glance-</a:t>
            </a:r>
            <a:r>
              <a:rPr lang="en-US" dirty="0" err="1"/>
              <a:t>api</a:t>
            </a:r>
            <a:endParaRPr lang="en-US" dirty="0"/>
          </a:p>
          <a:p>
            <a:pPr lvl="1"/>
            <a:r>
              <a:rPr lang="en-US" dirty="0"/>
              <a:t>glance-registry</a:t>
            </a:r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EECB7A6-0625-7849-A6FC-7C8E498734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352" y="3159803"/>
            <a:ext cx="3866164" cy="3240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017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A2ADF4-685A-6449-80C2-A2E27357F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Cinder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8219BE-3A11-784F-BABF-30BDF2700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Управляет виртуальными дисками ВМ</a:t>
            </a:r>
            <a:endParaRPr lang="en-US" dirty="0"/>
          </a:p>
          <a:p>
            <a:r>
              <a:rPr lang="ru-RU" dirty="0"/>
              <a:t>Требует </a:t>
            </a:r>
            <a:r>
              <a:rPr lang="en-US" dirty="0"/>
              <a:t>Keystone, MariaDB, RabbitMQ</a:t>
            </a:r>
            <a:r>
              <a:rPr lang="ru-RU" dirty="0"/>
              <a:t> и </a:t>
            </a:r>
            <a:r>
              <a:rPr lang="en-US" dirty="0"/>
              <a:t>storage-backend (</a:t>
            </a:r>
            <a:r>
              <a:rPr lang="ru-RU" dirty="0"/>
              <a:t>например, </a:t>
            </a:r>
            <a:r>
              <a:rPr lang="en-US" dirty="0" err="1"/>
              <a:t>ceph</a:t>
            </a:r>
            <a:r>
              <a:rPr lang="ru-RU" dirty="0"/>
              <a:t> или </a:t>
            </a:r>
            <a:r>
              <a:rPr lang="en-US" dirty="0" err="1"/>
              <a:t>iscsi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cinder-</a:t>
            </a:r>
            <a:r>
              <a:rPr lang="en-US" dirty="0" err="1"/>
              <a:t>api</a:t>
            </a:r>
            <a:endParaRPr lang="en-US" dirty="0"/>
          </a:p>
          <a:p>
            <a:pPr lvl="1"/>
            <a:r>
              <a:rPr lang="en-US" dirty="0"/>
              <a:t>cinder-volume</a:t>
            </a:r>
          </a:p>
          <a:p>
            <a:pPr lvl="1"/>
            <a:r>
              <a:rPr lang="en-US" dirty="0"/>
              <a:t>cinder-scheduler</a:t>
            </a:r>
          </a:p>
          <a:p>
            <a:pPr lvl="1"/>
            <a:r>
              <a:rPr lang="en-US" dirty="0"/>
              <a:t>cinder-backup</a:t>
            </a:r>
            <a:endParaRPr lang="ru-RU" dirty="0"/>
          </a:p>
          <a:p>
            <a:r>
              <a:rPr lang="ru-RU" b="1" dirty="0"/>
              <a:t>Резервное копирование, </a:t>
            </a:r>
            <a:r>
              <a:rPr lang="en-US" b="1" dirty="0"/>
              <a:t>snapshoot</a:t>
            </a:r>
            <a:endParaRPr lang="ru-RU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1332A8D-0E3E-6B4F-AA63-F97778DD97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66620" y="3903024"/>
            <a:ext cx="2269176" cy="2269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5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632757-E766-A145-A29B-DB76D1597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Neutron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44C01D-759F-EF42-A543-29B8DF9A84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Управляет сетями, роутерами, портами, и т.д.</a:t>
            </a:r>
          </a:p>
          <a:p>
            <a:r>
              <a:rPr lang="ru-RU" dirty="0"/>
              <a:t>Работает с </a:t>
            </a:r>
            <a:r>
              <a:rPr lang="en-US" dirty="0" err="1"/>
              <a:t>OpenVSwitch</a:t>
            </a:r>
            <a:r>
              <a:rPr lang="en-US" dirty="0"/>
              <a:t>, Linux Bridge, </a:t>
            </a:r>
            <a:r>
              <a:rPr lang="en-US" dirty="0" err="1"/>
              <a:t>netns</a:t>
            </a:r>
            <a:r>
              <a:rPr lang="en-US" dirty="0"/>
              <a:t>, …</a:t>
            </a:r>
          </a:p>
          <a:p>
            <a:r>
              <a:rPr lang="ru-RU" dirty="0"/>
              <a:t>Требует </a:t>
            </a:r>
            <a:r>
              <a:rPr lang="en-US" dirty="0"/>
              <a:t>Keystone, MariaDB, RabbitMQ, OVS</a:t>
            </a:r>
          </a:p>
          <a:p>
            <a:pPr lvl="1"/>
            <a:r>
              <a:rPr lang="en" dirty="0"/>
              <a:t>neutron-server</a:t>
            </a:r>
          </a:p>
          <a:p>
            <a:pPr lvl="1"/>
            <a:r>
              <a:rPr lang="en" dirty="0"/>
              <a:t>neutron-</a:t>
            </a:r>
            <a:r>
              <a:rPr lang="en" dirty="0" err="1"/>
              <a:t>dhcp</a:t>
            </a:r>
            <a:r>
              <a:rPr lang="en" dirty="0"/>
              <a:t>-agent</a:t>
            </a:r>
          </a:p>
          <a:p>
            <a:pPr lvl="1"/>
            <a:r>
              <a:rPr lang="en" dirty="0"/>
              <a:t>neutron-l3-agent</a:t>
            </a:r>
          </a:p>
          <a:p>
            <a:pPr lvl="1"/>
            <a:r>
              <a:rPr lang="en" dirty="0"/>
              <a:t>neutron-</a:t>
            </a:r>
            <a:r>
              <a:rPr lang="en" dirty="0" err="1"/>
              <a:t>openvswitch</a:t>
            </a:r>
            <a:r>
              <a:rPr lang="en" dirty="0"/>
              <a:t>-agent</a:t>
            </a:r>
            <a:endParaRPr lang="ru-RU" dirty="0"/>
          </a:p>
          <a:p>
            <a:r>
              <a:rPr lang="ru-RU" dirty="0"/>
              <a:t>Управляет </a:t>
            </a:r>
            <a:r>
              <a:rPr lang="en-US" dirty="0"/>
              <a:t>security group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2C93087-674C-964A-88DF-3070A829E9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99"/>
          <a:stretch/>
        </p:blipFill>
        <p:spPr>
          <a:xfrm>
            <a:off x="6310436" y="3429000"/>
            <a:ext cx="5365542" cy="318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36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FA6CA71D-3F46-4840-82C1-13AE0A9C19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876" y="0"/>
            <a:ext cx="9649072" cy="6847729"/>
          </a:xfrm>
        </p:spPr>
      </p:pic>
    </p:spTree>
    <p:extLst>
      <p:ext uri="{BB962C8B-B14F-4D97-AF65-F5344CB8AC3E}">
        <p14:creationId xmlns:p14="http://schemas.microsoft.com/office/powerpoint/2010/main" val="176986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48FFBF-B846-115B-E9A5-82D7B894B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US" dirty="0"/>
              <a:t>Инфраструктурные задачи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691715-8F60-0F0D-4C58-4D4FA3712D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2348880"/>
            <a:ext cx="7137343" cy="2592288"/>
          </a:xfrm>
        </p:spPr>
        <p:txBody>
          <a:bodyPr/>
          <a:lstStyle/>
          <a:p>
            <a:r>
              <a:rPr lang="ru-US" dirty="0"/>
              <a:t>Развернуть приложение, чтобы пользователи могли им пользоваться</a:t>
            </a:r>
          </a:p>
          <a:p>
            <a:r>
              <a:rPr lang="ru-US" dirty="0"/>
              <a:t>Хранить данные пользователя</a:t>
            </a:r>
          </a:p>
          <a:p>
            <a:r>
              <a:rPr lang="ru-US" dirty="0"/>
              <a:t>Защи</a:t>
            </a:r>
            <a:r>
              <a:rPr lang="ru-RU" dirty="0"/>
              <a:t>щ</a:t>
            </a:r>
            <a:r>
              <a:rPr lang="ru-US" dirty="0"/>
              <a:t>ать приложение от злоумышленников</a:t>
            </a:r>
          </a:p>
        </p:txBody>
      </p:sp>
      <p:pic>
        <p:nvPicPr>
          <p:cNvPr id="1026" name="Picture 2" descr="Красиво Красим картина по номерам This is fine — купить по низкой цене на  Яндекс Маркете">
            <a:extLst>
              <a:ext uri="{FF2B5EF4-FFF2-40B4-BE49-F238E27FC236}">
                <a16:creationId xmlns:a16="http://schemas.microsoft.com/office/drawing/2014/main" id="{5F8AEEE2-9D1A-F222-0E02-D9B706BDBB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6620" y="2156790"/>
            <a:ext cx="2976468" cy="2976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88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FD17D8-F27A-7B4D-A2DB-FBC351485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Octavia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067C87-FF38-B14D-9DB5-89EA2CF247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626592"/>
            <a:ext cx="10157354" cy="1397000"/>
          </a:xfrm>
        </p:spPr>
        <p:txBody>
          <a:bodyPr/>
          <a:lstStyle/>
          <a:p>
            <a:r>
              <a:rPr lang="ru-RU" dirty="0"/>
              <a:t>Управляет </a:t>
            </a:r>
            <a:r>
              <a:rPr lang="en-US" dirty="0"/>
              <a:t>load balancing</a:t>
            </a:r>
            <a:endParaRPr lang="ru-RU" dirty="0"/>
          </a:p>
          <a:p>
            <a:r>
              <a:rPr lang="ru-RU" dirty="0"/>
              <a:t>Фактически создает ВМ с </a:t>
            </a:r>
            <a:r>
              <a:rPr lang="en-US" dirty="0" err="1"/>
              <a:t>HAProxy</a:t>
            </a:r>
            <a:r>
              <a:rPr lang="ru-RU" dirty="0"/>
              <a:t> и настраивает его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9AA8E8D6-27F7-334A-8886-20336311A96D}"/>
              </a:ext>
            </a:extLst>
          </p:cNvPr>
          <p:cNvSpPr txBox="1">
            <a:spLocks/>
          </p:cNvSpPr>
          <p:nvPr/>
        </p:nvSpPr>
        <p:spPr>
          <a:xfrm>
            <a:off x="1117309" y="27305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/>
              <a:defRPr sz="44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Magnum</a:t>
            </a:r>
            <a:endParaRPr lang="ru-RU" dirty="0"/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FDA6E758-A1FD-E740-B923-767867451EFA}"/>
              </a:ext>
            </a:extLst>
          </p:cNvPr>
          <p:cNvSpPr txBox="1">
            <a:spLocks/>
          </p:cNvSpPr>
          <p:nvPr/>
        </p:nvSpPr>
        <p:spPr>
          <a:xfrm>
            <a:off x="1117309" y="4293096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5000"/>
              </a:lnSpc>
              <a:spcBef>
                <a:spcPts val="1866"/>
              </a:spcBef>
              <a:buSzPct val="10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392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8037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4683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1328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7973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64619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91264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78859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Управляет</a:t>
            </a:r>
            <a:r>
              <a:rPr lang="en-US" dirty="0"/>
              <a:t> </a:t>
            </a:r>
            <a:r>
              <a:rPr lang="ru-RU" dirty="0"/>
              <a:t>контейнерной виртуализацией внутри </a:t>
            </a:r>
            <a:r>
              <a:rPr lang="en-US" dirty="0"/>
              <a:t>OpenStack</a:t>
            </a:r>
            <a:endParaRPr lang="ru-RU" dirty="0"/>
          </a:p>
          <a:p>
            <a:r>
              <a:rPr lang="ru-RU" dirty="0"/>
              <a:t>Фактически создает ВМ и устанавливает внутрь </a:t>
            </a:r>
            <a:r>
              <a:rPr lang="en-US" dirty="0"/>
              <a:t>k8s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329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8BE6FC-8CB4-A34C-AEC4-518113D81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Horizon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85D7A4-065E-4D42-B254-A31F3DAC6B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701800"/>
            <a:ext cx="10157354" cy="1295152"/>
          </a:xfrm>
        </p:spPr>
        <p:txBody>
          <a:bodyPr/>
          <a:lstStyle/>
          <a:p>
            <a:r>
              <a:rPr lang="ru-RU" dirty="0"/>
              <a:t>Графический веб-интерфейс</a:t>
            </a:r>
          </a:p>
          <a:p>
            <a:r>
              <a:rPr lang="ru-RU" dirty="0"/>
              <a:t>Использует </a:t>
            </a:r>
            <a:r>
              <a:rPr lang="ru-RU" dirty="0" err="1"/>
              <a:t>патченую</a:t>
            </a:r>
            <a:r>
              <a:rPr lang="ru-RU" dirty="0"/>
              <a:t> </a:t>
            </a:r>
            <a:r>
              <a:rPr lang="en-US" dirty="0"/>
              <a:t>Django</a:t>
            </a: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D9028BE-8F7F-724A-9494-2FF9F3D147C5}"/>
              </a:ext>
            </a:extLst>
          </p:cNvPr>
          <p:cNvSpPr txBox="1">
            <a:spLocks/>
          </p:cNvSpPr>
          <p:nvPr/>
        </p:nvSpPr>
        <p:spPr>
          <a:xfrm>
            <a:off x="1117309" y="2996952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/>
              <a:defRPr sz="44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/>
              <a:t>openstackcli</a:t>
            </a:r>
            <a:endParaRPr lang="ru-RU" dirty="0"/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39F456B0-7C15-1245-A1E0-B458BBD47130}"/>
              </a:ext>
            </a:extLst>
          </p:cNvPr>
          <p:cNvSpPr txBox="1">
            <a:spLocks/>
          </p:cNvSpPr>
          <p:nvPr/>
        </p:nvSpPr>
        <p:spPr>
          <a:xfrm>
            <a:off x="1117309" y="4622552"/>
            <a:ext cx="10157354" cy="1295152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5000"/>
              </a:lnSpc>
              <a:spcBef>
                <a:spcPts val="1866"/>
              </a:spcBef>
              <a:buSzPct val="10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392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8037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4683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1328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7973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64619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91264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78859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Интерфейс командной строки</a:t>
            </a:r>
          </a:p>
          <a:p>
            <a:r>
              <a:rPr lang="ru-RU" dirty="0"/>
              <a:t>Использует те же библиотеки, что и сервисы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1382A82-2879-D649-B89C-E7F8F814C3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74732" y="3876880"/>
            <a:ext cx="1821600" cy="18216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6E99A58-1480-5C4E-8461-8FE731D408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42484" y="1029904"/>
            <a:ext cx="1821600" cy="182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65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12C8BA-FF40-3346-A55B-08BC6FCA4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735" y="980728"/>
            <a:ext cx="10157354" cy="1397000"/>
          </a:xfrm>
        </p:spPr>
        <p:txBody>
          <a:bodyPr/>
          <a:lstStyle/>
          <a:p>
            <a:pPr algn="ctr"/>
            <a:r>
              <a:rPr lang="ru-RU" dirty="0"/>
              <a:t>Время для вопросов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94D3FC7-B3E7-3745-8D5B-9FB5D5EE8D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90752" y="2636912"/>
            <a:ext cx="2807320" cy="2807320"/>
          </a:xfrm>
        </p:spPr>
      </p:pic>
    </p:spTree>
    <p:extLst>
      <p:ext uri="{BB962C8B-B14F-4D97-AF65-F5344CB8AC3E}">
        <p14:creationId xmlns:p14="http://schemas.microsoft.com/office/powerpoint/2010/main" val="1589146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48FFBF-B846-115B-E9A5-82D7B894B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US" dirty="0"/>
              <a:t>Инфраструктур</a:t>
            </a:r>
            <a:r>
              <a:rPr lang="ru-RU" dirty="0"/>
              <a:t>а</a:t>
            </a:r>
            <a:endParaRPr lang="ru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691715-8F60-0F0D-4C58-4D4FA3712D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US" dirty="0"/>
              <a:t>Вычислительные </a:t>
            </a:r>
            <a:r>
              <a:rPr lang="ru-RU" dirty="0"/>
              <a:t>сервера</a:t>
            </a:r>
            <a:endParaRPr lang="ru-US" dirty="0"/>
          </a:p>
          <a:p>
            <a:r>
              <a:rPr lang="ru-US" dirty="0"/>
              <a:t>Сетевой доступ</a:t>
            </a:r>
          </a:p>
          <a:p>
            <a:r>
              <a:rPr lang="en-US" dirty="0"/>
              <a:t>Firewall</a:t>
            </a:r>
            <a:endParaRPr lang="ru-RU" dirty="0"/>
          </a:p>
          <a:p>
            <a:r>
              <a:rPr lang="ru-US"/>
              <a:t>Бекапы</a:t>
            </a:r>
            <a:endParaRPr lang="ru-RU" dirty="0"/>
          </a:p>
          <a:p>
            <a:r>
              <a:rPr lang="ru-RU" dirty="0"/>
              <a:t>…</a:t>
            </a:r>
            <a:endParaRPr lang="ru-US" dirty="0"/>
          </a:p>
          <a:p>
            <a:endParaRPr lang="ru-US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5792C9A-63BC-3544-AFA5-B71F56317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26460" y="3219327"/>
            <a:ext cx="2251174" cy="225117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86942B6-FAC8-8F4C-9B98-F0FAC9312A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42684" y="3645024"/>
            <a:ext cx="2251174" cy="2251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66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07B6DD-CD51-04EE-B86E-CC5864D88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US" dirty="0"/>
              <a:t>Инфраструктура </a:t>
            </a:r>
            <a:r>
              <a:rPr lang="en-US" dirty="0"/>
              <a:t>PRO</a:t>
            </a:r>
            <a:endParaRPr lang="ru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94A79F-B913-D5C9-A080-410A462090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US" dirty="0"/>
              <a:t>Множество вычислительных серверов</a:t>
            </a:r>
          </a:p>
          <a:p>
            <a:r>
              <a:rPr lang="ru-US"/>
              <a:t>Балансировка</a:t>
            </a:r>
            <a:endParaRPr lang="ru-RU" dirty="0"/>
          </a:p>
          <a:p>
            <a:r>
              <a:rPr lang="ru-RU" dirty="0"/>
              <a:t>…</a:t>
            </a:r>
            <a:endParaRPr lang="ru-US" dirty="0"/>
          </a:p>
          <a:p>
            <a:pPr marL="0" indent="0">
              <a:buNone/>
            </a:pPr>
            <a:endParaRPr lang="ru-US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CCE103D-13E1-154A-BF4F-8437F00D5F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32100" y="2559198"/>
            <a:ext cx="2251174" cy="225117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6430121-F792-ED40-B222-47533477EF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71106" y="3010172"/>
            <a:ext cx="2251174" cy="225117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07BB5B8-E5E3-644E-BBE7-4328B32C93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10112" y="3441498"/>
            <a:ext cx="2251174" cy="225117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5BC0A95-BC3A-4A41-9182-E2693FF4BE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06513" y="3253459"/>
            <a:ext cx="2251174" cy="225117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827C5D0-4291-004D-A6F4-56446A435D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45519" y="3704433"/>
            <a:ext cx="2251174" cy="225117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9AB8DC2-B2ED-7541-8FF4-5ED36A6EE7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84525" y="4135759"/>
            <a:ext cx="2251174" cy="2251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331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DA59A2-AB77-A2D3-3299-0DD395A3E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US" dirty="0"/>
              <a:t>Приложения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23B81D-E5F4-790E-3EE2-45E3334F42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Web </a:t>
            </a:r>
            <a:r>
              <a:rPr lang="ru-RU" dirty="0"/>
              <a:t>приложение</a:t>
            </a:r>
            <a:endParaRPr lang="en-US" dirty="0"/>
          </a:p>
          <a:p>
            <a:r>
              <a:rPr lang="ru-RU" dirty="0"/>
              <a:t>Б</a:t>
            </a:r>
            <a:r>
              <a:rPr lang="ru-US" dirty="0"/>
              <a:t>азы данных</a:t>
            </a:r>
          </a:p>
          <a:p>
            <a:r>
              <a:rPr lang="ru-US" dirty="0"/>
              <a:t>Очереди</a:t>
            </a:r>
          </a:p>
          <a:p>
            <a:r>
              <a:rPr lang="en-US" dirty="0"/>
              <a:t>Cache</a:t>
            </a:r>
            <a:endParaRPr lang="ru-RU" dirty="0"/>
          </a:p>
          <a:p>
            <a:r>
              <a:rPr lang="ru-RU" dirty="0"/>
              <a:t>Запуск контейнерных приложений</a:t>
            </a:r>
            <a:endParaRPr lang="ru-US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08D969D-A06C-374E-82F1-66AB958585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52971" y="1721070"/>
            <a:ext cx="1800200" cy="18002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7D7D0FE-0A8C-4841-BBCD-4C25EE6A6B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13717" y="3356000"/>
            <a:ext cx="1800200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5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EE4D38-6D79-0CDC-C044-25B4A955A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860" y="620688"/>
            <a:ext cx="10157354" cy="1397000"/>
          </a:xfrm>
        </p:spPr>
        <p:txBody>
          <a:bodyPr/>
          <a:lstStyle/>
          <a:p>
            <a:r>
              <a:rPr lang="ru-US" dirty="0"/>
              <a:t>Задачи сопровождения инфраструктуры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E54E49-BE2B-FC9D-6B23-411195F142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5860" y="2246288"/>
            <a:ext cx="4344228" cy="3991024"/>
          </a:xfrm>
        </p:spPr>
        <p:txBody>
          <a:bodyPr>
            <a:normAutofit/>
          </a:bodyPr>
          <a:lstStyle/>
          <a:p>
            <a:r>
              <a:rPr lang="ru-US" dirty="0"/>
              <a:t>Администрирование</a:t>
            </a:r>
          </a:p>
          <a:p>
            <a:r>
              <a:rPr lang="ru-US" dirty="0"/>
              <a:t>Конфигурация </a:t>
            </a:r>
          </a:p>
          <a:p>
            <a:r>
              <a:rPr lang="ru-US"/>
              <a:t>Обновление</a:t>
            </a:r>
            <a:endParaRPr lang="ru-RU" dirty="0"/>
          </a:p>
          <a:p>
            <a:r>
              <a:rPr lang="ru-RU" dirty="0"/>
              <a:t>Мониторинг</a:t>
            </a:r>
            <a:endParaRPr lang="en-US" dirty="0"/>
          </a:p>
          <a:p>
            <a:r>
              <a:rPr lang="ru-RU" dirty="0"/>
              <a:t>Защита</a:t>
            </a:r>
          </a:p>
          <a:p>
            <a:r>
              <a:rPr lang="en-US" dirty="0"/>
              <a:t>…</a:t>
            </a:r>
            <a:endParaRPr lang="ru-RU" dirty="0"/>
          </a:p>
          <a:p>
            <a:endParaRPr lang="ru-US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D808F88-59DF-4547-B0E0-7A9A824B8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18348" y="2342315"/>
            <a:ext cx="1819126" cy="181912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710D056-675B-8E43-B747-FFE684E1D0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40078" y="2342315"/>
            <a:ext cx="1819126" cy="181912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A22E5CE-EC1E-954E-A1DB-1498844730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17877" y="3717032"/>
            <a:ext cx="1819125" cy="18191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8FBC8DC-25D4-6D4E-9A76-EB314701F58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305711" y="4418187"/>
            <a:ext cx="1819125" cy="181912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1FC2E-4D76-5E42-B242-600E9E891A3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779584" y="4328638"/>
            <a:ext cx="1819125" cy="18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36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Книги в формате 16 x 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412013_TF02787940_TF02787940.potx" id="{BDCEC835-C025-45C0-8AD5-9D778732CF6A}" vid="{4E9A813A-BC9F-4772-8185-0F17D630CF68}"/>
    </a:ext>
  </a:extLst>
</a:theme>
</file>

<file path=ppt/theme/theme2.xml><?xml version="1.0" encoding="utf-8"?>
<a:theme xmlns:a="http://schemas.openxmlformats.org/drawingml/2006/main" name="Тема Offic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PublishedLinkedAssetsLookup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LocLastLocAttemptVersionTypeLookup xmlns="4873beb7-5857-4685-be1f-d57550cc96cc" xsi:nil="true"/>
    <DirectSourceMarket xmlns="4873beb7-5857-4685-be1f-d57550cc96cc" xsi:nil="true"/>
    <ThumbnailAssetId xmlns="4873beb7-5857-4685-be1f-d57550cc96cc" xsi:nil="true"/>
    <PrimaryImageGen xmlns="4873beb7-5857-4685-be1f-d57550cc96cc">false</PrimaryImageGen>
    <LocNewPublishedVersionLookup xmlns="4873beb7-5857-4685-be1f-d57550cc96cc" xsi:nil="true"/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LocOverallPublishStatusLookup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LocOverallLocStatusLookup xmlns="4873beb7-5857-4685-be1f-d57550cc96cc" xsi:nil="true"/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1345039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The bookstacks present on most slides  make this a good choice for students, teachers, reading enthusiasts, and others in education. This presentation template contains multiple slide layouts in widescreen format (16x9) and includes a sample table and chart that you can easily  modify.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2011-11-26T00:00:00+00:00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TemplateStatus xmlns="4873beb7-5857-4685-be1f-d57550cc96cc">Complete</TemplateStatus>
    <Downloads xmlns="4873beb7-5857-4685-be1f-d57550cc96cc">0</Downloads>
    <OOCacheId xmlns="4873beb7-5857-4685-be1f-d57550cc96cc" xsi:nil="true"/>
    <IsDeleted xmlns="4873beb7-5857-4685-be1f-d57550cc96cc">false</IsDeleted>
    <LocPublishedDependentAssetsLookup xmlns="4873beb7-5857-4685-be1f-d57550cc96cc" xsi:nil="true"/>
    <AssetExpire xmlns="4873beb7-5857-4685-be1f-d57550cc96cc">2029-05-12T07:00:00+00:00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EditorialTags xmlns="4873beb7-5857-4685-be1f-d57550cc96cc" xsi:nil="true"/>
    <SubmitterId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TP102787939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694216</LocLastLocAttemptVersionLookup>
    <LocProcessedForHandoffsLookup xmlns="4873beb7-5857-4685-be1f-d57550cc96cc" xsi:nil="true"/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LocOverallPreviewStatusLookup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 xsi:nil="true"/>
    <OutputCachingOn xmlns="4873beb7-5857-4685-be1f-d57550cc96cc">false</OutputCachingOn>
    <AverageRating xmlns="4873beb7-5857-4685-be1f-d57550cc96cc" xsi:nil="true"/>
    <APAuthor xmlns="4873beb7-5857-4685-be1f-d57550cc96cc">
      <UserInfo>
        <DisplayName>REDMOND\kristaa</DisplayName>
        <AccountId>136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LocProcessedForMarketsLookup xmlns="4873beb7-5857-4685-be1f-d57550cc96cc" xsi:nil="true"/>
    <TPLaunchHelpLinkType xmlns="4873beb7-5857-4685-be1f-d57550cc96cc">Template</TPLaunchHelpLinkType>
    <OriginalRelease xmlns="4873beb7-5857-4685-be1f-d57550cc96cc">15</OriginalRelease>
    <LocalizationTagsTaxHTField0 xmlns="4873beb7-5857-4685-be1f-d57550cc96cc">
      <Terms xmlns="http://schemas.microsoft.com/office/infopath/2007/PartnerControls"/>
    </LocalizationTagsTaxHTField0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LocOverallHandbackStatusLookup xmlns="4873beb7-5857-4685-be1f-d57550cc96cc" xsi:nil="true"/>
    <ShowIn xmlns="4873beb7-5857-4685-be1f-d57550cc96cc">Show everywhere</ShowIn>
    <UANotes xmlns="4873beb7-5857-4685-be1f-d57550cc96cc" xsi:nil="true"/>
    <InternalTagsTaxHTField0 xmlns="4873beb7-5857-4685-be1f-d57550cc96cc">
      <Terms xmlns="http://schemas.microsoft.com/office/infopath/2007/PartnerControls"/>
    </InternalTagsTaxHTField0>
    <CSXHash xmlns="4873beb7-5857-4685-be1f-d57550cc96cc" xsi:nil="true"/>
    <VoteCount xmlns="4873beb7-5857-4685-be1f-d57550cc96cc" xsi:nil="true"/>
    <LocMarketGroupTiers2 xmlns="4873beb7-5857-4685-be1f-d57550cc96cc" xsi:nil="true"/>
  </documentManagement>
</p:properties>
</file>

<file path=customXml/itemProps1.xml><?xml version="1.0" encoding="utf-8"?>
<ds:datastoreItem xmlns:ds="http://schemas.openxmlformats.org/officeDocument/2006/customXml" ds:itemID="{BBB5C329-08A6-4E5E-AEF1-A97828C87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1B558C7-619B-49BE-9097-7FCBDADD4E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301D382-32B0-43EE-932C-28906AF37617}">
  <ds:schemaRefs>
    <ds:schemaRef ds:uri="http://purl.org/dc/elements/1.1/"/>
    <ds:schemaRef ds:uri="http://schemas.microsoft.com/office/2006/metadata/properties"/>
    <ds:schemaRef ds:uri="4873beb7-5857-4685-be1f-d57550cc96cc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со стопкой книг на голубом фоне (широкоэкранный формат)</Template>
  <TotalTime>0</TotalTime>
  <Words>898</Words>
  <Application>Microsoft Macintosh PowerPoint</Application>
  <PresentationFormat>Произвольный</PresentationFormat>
  <Paragraphs>185</Paragraphs>
  <Slides>52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5" baseType="lpstr">
      <vt:lpstr>Arial</vt:lpstr>
      <vt:lpstr>Century Gothic</vt:lpstr>
      <vt:lpstr>Книги в формате 16 x 9</vt:lpstr>
      <vt:lpstr>Автоматизация разработки и эксплуатации программного обеспечения (осень 2022 года)</vt:lpstr>
      <vt:lpstr>Облачная инфраструктура</vt:lpstr>
      <vt:lpstr>Повторим?</vt:lpstr>
      <vt:lpstr>Что такое облако?</vt:lpstr>
      <vt:lpstr>Инфраструктурные задачи</vt:lpstr>
      <vt:lpstr>Инфраструктура</vt:lpstr>
      <vt:lpstr>Инфраструктура PRO</vt:lpstr>
      <vt:lpstr>Приложения</vt:lpstr>
      <vt:lpstr>Задачи сопровождения инфраструктуры</vt:lpstr>
      <vt:lpstr>Железо или Облака</vt:lpstr>
      <vt:lpstr>VPS/VDS, hosting?</vt:lpstr>
      <vt:lpstr>Провайдеры</vt:lpstr>
      <vt:lpstr>Private cloud</vt:lpstr>
      <vt:lpstr>Вычислительный узел (виртуальный сервер, ВМ)</vt:lpstr>
      <vt:lpstr>Презентация PowerPoint</vt:lpstr>
      <vt:lpstr>Форматы образов</vt:lpstr>
      <vt:lpstr>Create compute Digital Energy (step 1)</vt:lpstr>
      <vt:lpstr>Create compute Digital Energy (step 2)</vt:lpstr>
      <vt:lpstr>Create compute Digital Energy (step 3)</vt:lpstr>
      <vt:lpstr>Диски (Disks/Volumes)</vt:lpstr>
      <vt:lpstr>Подключаем диск в Digital Energy</vt:lpstr>
      <vt:lpstr>Создаем ВМ в VK Cloud</vt:lpstr>
      <vt:lpstr>Создаем ВМ через Terraform </vt:lpstr>
      <vt:lpstr>Сеть (net, subnet, …)</vt:lpstr>
      <vt:lpstr>Подключение сети в Digital Energy</vt:lpstr>
      <vt:lpstr>Группы безопасности (firewall)</vt:lpstr>
      <vt:lpstr>Балансировщик (LoadBalancer)</vt:lpstr>
      <vt:lpstr>Load Balancer в Digital Energy</vt:lpstr>
      <vt:lpstr>Load Balancer в VK Cloud</vt:lpstr>
      <vt:lpstr>Managed Kubernetes (k8s)</vt:lpstr>
      <vt:lpstr>Создание кластера в VK Cloud</vt:lpstr>
      <vt:lpstr>Создание кластера в Digital Energy</vt:lpstr>
      <vt:lpstr>Резервное копирование</vt:lpstr>
      <vt:lpstr>DBaaS</vt:lpstr>
      <vt:lpstr>MLaaS</vt:lpstr>
      <vt:lpstr>Рассмотрим на примере</vt:lpstr>
      <vt:lpstr>OpenStack</vt:lpstr>
      <vt:lpstr>Упрощенная схема?!</vt:lpstr>
      <vt:lpstr>Презентация PowerPoint</vt:lpstr>
      <vt:lpstr>Стандартная схема облака</vt:lpstr>
      <vt:lpstr>Схема модулей OpenStack</vt:lpstr>
      <vt:lpstr>Keystone</vt:lpstr>
      <vt:lpstr>Проект, пользователь, домен</vt:lpstr>
      <vt:lpstr>Nova + Placement</vt:lpstr>
      <vt:lpstr>Презентация PowerPoint</vt:lpstr>
      <vt:lpstr>Glance</vt:lpstr>
      <vt:lpstr>Cinder</vt:lpstr>
      <vt:lpstr>Neutron</vt:lpstr>
      <vt:lpstr>Презентация PowerPoint</vt:lpstr>
      <vt:lpstr>Octavia</vt:lpstr>
      <vt:lpstr>Horizon</vt:lpstr>
      <vt:lpstr>Время для вопросов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2018-02-13T00:36:34Z</dcterms:created>
  <dcterms:modified xsi:type="dcterms:W3CDTF">2023-10-29T16:32:47Z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