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5" r:id="rId6"/>
    <p:sldId id="286" r:id="rId7"/>
    <p:sldId id="287" r:id="rId8"/>
    <p:sldId id="289" r:id="rId9"/>
    <p:sldId id="290" r:id="rId10"/>
    <p:sldId id="292" r:id="rId11"/>
    <p:sldId id="260" r:id="rId12"/>
    <p:sldId id="294" r:id="rId13"/>
    <p:sldId id="261" r:id="rId14"/>
    <p:sldId id="295" r:id="rId15"/>
    <p:sldId id="296" r:id="rId16"/>
    <p:sldId id="297" r:id="rId17"/>
    <p:sldId id="298" r:id="rId18"/>
    <p:sldId id="301" r:id="rId19"/>
    <p:sldId id="302" r:id="rId20"/>
    <p:sldId id="303" r:id="rId21"/>
    <p:sldId id="262" r:id="rId22"/>
    <p:sldId id="304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84" r:id="rId35"/>
    <p:sldId id="274" r:id="rId36"/>
    <p:sldId id="280" r:id="rId37"/>
    <p:sldId id="281" r:id="rId38"/>
    <p:sldId id="288" r:id="rId39"/>
    <p:sldId id="275" r:id="rId40"/>
    <p:sldId id="293" r:id="rId41"/>
    <p:sldId id="291" r:id="rId42"/>
    <p:sldId id="276" r:id="rId43"/>
    <p:sldId id="277" r:id="rId44"/>
    <p:sldId id="278" r:id="rId45"/>
    <p:sldId id="283" r:id="rId46"/>
    <p:sldId id="282" r:id="rId47"/>
    <p:sldId id="299" r:id="rId48"/>
    <p:sldId id="300" r:id="rId4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EB2B39-66A1-4BBE-BBFE-4027A67EF080}" v="3548" dt="2022-10-14T20:57:53.632"/>
    <p1510:client id="{2731EE00-7454-496D-9363-AF64EDB9A2B6}" v="534" dt="2022-10-14T19:54:49.269"/>
    <p1510:client id="{D1DA6DDF-6D58-1847-93D5-2E5A6FA68814}" v="1" dt="2022-10-15T11:14:36.280"/>
    <p1510:client id="{FA1AD92D-6CAB-4681-99AC-7F2C57766A47}" v="1138" dt="2022-10-14T21:18:39.5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2A1F2A-C75C-E76D-9839-CC971F220A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527C2B8-EC49-60A2-B792-CAE8F92CD4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022489-9405-85BA-3E51-5544DD1E9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FEAA-FCA5-4B2F-B270-16F50C0F7A17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A1426F-01C0-4C4E-35C4-04CB56DD7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08B97A-B85E-7D54-8E46-665B964B2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430F-641B-4BA6-9AAD-6DBB173AD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371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B62E9E-C3A5-90D1-5A0C-B5EEC009B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E092171-7D25-3DCA-EC72-D9D496A8A3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60A666-8EBC-39B0-6F92-60782F4AB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FEAA-FCA5-4B2F-B270-16F50C0F7A17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4E9DBD-F635-BC93-CC1A-018004597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8CAA61-CA63-3B0B-E05B-60417DED1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430F-641B-4BA6-9AAD-6DBB173AD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941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3D740AB-34FE-E639-D56D-D66EC56C02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B6AC6D7-A950-481F-FBC2-78C8255AA7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48C391-9546-87EA-6D12-402C1E9D6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FEAA-FCA5-4B2F-B270-16F50C0F7A17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E9AC2F-452F-5238-ED0B-2F1F5107E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0416EF-90BA-B38A-EF76-153CAC44B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430F-641B-4BA6-9AAD-6DBB173AD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288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EE4D9A-7A95-2391-AC51-EFA6D1B18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50D529-2D83-656F-7DAB-8F7684083B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56FCBF-9BA5-C9B7-BE21-2A044305A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FEAA-FCA5-4B2F-B270-16F50C0F7A17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4D9D24-185B-2E29-DF7F-A04D42170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D0000B-BBD5-F9DE-1C4D-D272E378F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430F-641B-4BA6-9AAD-6DBB173AD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429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6E9430-CFEB-A81C-09DF-4123D3A9F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3ADB63-05FA-1A5D-A4F9-5CF837C352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33ADA5-F998-12EE-B618-54EF7F066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FEAA-FCA5-4B2F-B270-16F50C0F7A17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9EC8540-6AA0-38A9-3711-248A4FD58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D81B43-36FA-CC01-3C11-7CAC18441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430F-641B-4BA6-9AAD-6DBB173AD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013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037BFD-320B-AFB8-0EF8-2F34BB94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3B26C1-CECF-F473-FE3B-FC76810A3D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60519F9-E1D8-0917-C817-58F9232943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D7B2E08-11A6-3FA0-2AD3-1460877E3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FEAA-FCA5-4B2F-B270-16F50C0F7A17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F41E467-7EF7-3416-499E-9D539C94B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157611C-9D64-64DF-4A59-39AE2F9D7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430F-641B-4BA6-9AAD-6DBB173AD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34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75D908-B053-99A6-5F66-E7671ECFF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1EB986-87CF-6537-9990-3E1ECD004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18F19C1-2CDD-81BB-DD35-429603CEF6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9CCF171-E979-841C-2EB0-0B6DEAFFA5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990B404-E537-4AFD-3D3E-B995830792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B1D1173-28F1-4560-785A-8D7B6B96D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FEAA-FCA5-4B2F-B270-16F50C0F7A17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0432577-DA72-4F22-D421-C5D93D681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DBF1BA7-83F0-A4D0-87C8-13A34E044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430F-641B-4BA6-9AAD-6DBB173AD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381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020722-C2E8-379B-35FE-2210793BC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33F4451-E3A7-662E-A15D-0763D4F78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FEAA-FCA5-4B2F-B270-16F50C0F7A17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237298-104C-184B-51FE-58CB71FDD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158DDC9-0BBE-86E6-800A-7324E8376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430F-641B-4BA6-9AAD-6DBB173AD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039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57C8EE0-E75E-C079-8936-E1A86A345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FEAA-FCA5-4B2F-B270-16F50C0F7A17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F10C90F-BC7E-BBC4-FF22-9FC82B677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790757E-91AD-F1B0-F13D-9BCCB2E9C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430F-641B-4BA6-9AAD-6DBB173AD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828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5223B3-9C56-D36C-7C9C-C8F58E5C7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E9DD9F-7346-A152-BB03-8FDFE1608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2B00DC8-6985-57CF-3BA2-94D762CA8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9DDF087-5F0B-EE25-9AD9-75397A2C4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FEAA-FCA5-4B2F-B270-16F50C0F7A17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B521B5D-85AA-9B96-114B-CD2716958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8FAA556-A044-1956-BFA7-CD462C84F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430F-641B-4BA6-9AAD-6DBB173AD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568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6933CF-119A-4651-0D1A-C20F895AB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D6D81F-036B-BBBC-79BA-F74D35B8C2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06CA379-C835-7DDA-8BF1-358AC5A10B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56810FA-2245-E632-7EFD-F733867AA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FEAA-FCA5-4B2F-B270-16F50C0F7A17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4F9227-6F19-D849-CF60-C585BAADF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0CEEAEF-38C6-07CA-462E-E892F185B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430F-641B-4BA6-9AAD-6DBB173AD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836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707CC3-8F2A-516E-E966-8AB48D2B4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FF21E9E-7213-E7C2-C4D6-E4821C7EF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3913AD-D798-3039-5E94-1DB524A647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6FEAA-FCA5-4B2F-B270-16F50C0F7A17}" type="datetimeFigureOut">
              <a:rPr lang="ru-RU" smtClean="0"/>
              <a:t>03.09.2023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BE5C57-FC84-3005-C9C9-5E0C10C716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FE1987-2851-A2CE-3880-11ABE21E7A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1430F-641B-4BA6-9AAD-6DBB173AD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876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s://git-scm.com/book/ru/v2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0A87EE-51FF-867C-26BA-49833E4084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Git </a:t>
            </a:r>
            <a:r>
              <a:rPr lang="ru-RU"/>
              <a:t>для самых маленьких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6C2A231-4994-C1C3-59E8-6886EF84EA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1398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8B5B2C-DE74-3FEE-6C71-D496BB251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ea typeface="+mj-lt"/>
                <a:cs typeface="+mj-lt"/>
              </a:rPr>
              <a:t>Предыстория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F94546-C0AB-9375-3CE2-D614510F9A9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>
                <a:cs typeface="Calibri" panose="020F0502020204030204"/>
              </a:rPr>
              <a:t>На самом деле он нашел, что решением его проблем является </a:t>
            </a:r>
            <a:r>
              <a:rPr lang="ru-RU" b="1" u="sng">
                <a:ea typeface="+mn-lt"/>
                <a:cs typeface="+mn-lt"/>
              </a:rPr>
              <a:t>«Система контроля версий»</a:t>
            </a:r>
            <a:endParaRPr lang="ru-RU" u="sng">
              <a:cs typeface="Calibri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2349B417-A68F-6065-A2C5-181E4080F8B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55184" y="1585895"/>
            <a:ext cx="4652955" cy="5002034"/>
          </a:xfrm>
        </p:spPr>
      </p:pic>
    </p:spTree>
    <p:extLst>
      <p:ext uri="{BB962C8B-B14F-4D97-AF65-F5344CB8AC3E}">
        <p14:creationId xmlns:p14="http://schemas.microsoft.com/office/powerpoint/2010/main" val="177565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B8AEB9-1054-532C-1655-41EB0E99A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Контроль версий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E0B961-9ABF-9DC1-4B37-AFB907551B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340814" cy="459106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ru-RU" b="1" u="sng"/>
              <a:t>Контроль версий</a:t>
            </a:r>
            <a:r>
              <a:rPr lang="ru-RU" u="sng"/>
              <a:t> </a:t>
            </a:r>
            <a:r>
              <a:rPr lang="ru-RU" i="1"/>
              <a:t>(англ. </a:t>
            </a:r>
            <a:r>
              <a:rPr lang="ru-RU" i="1" err="1"/>
              <a:t>version</a:t>
            </a:r>
            <a:r>
              <a:rPr lang="ru-RU" i="1"/>
              <a:t> control)</a:t>
            </a:r>
            <a:r>
              <a:rPr lang="ru-RU"/>
              <a:t>, также известный как контроль исходного кода </a:t>
            </a:r>
            <a:r>
              <a:rPr lang="ru-RU" i="1"/>
              <a:t>(англ. </a:t>
            </a:r>
            <a:r>
              <a:rPr lang="ru-RU" i="1" err="1"/>
              <a:t>source</a:t>
            </a:r>
            <a:r>
              <a:rPr lang="ru-RU" i="1"/>
              <a:t> </a:t>
            </a:r>
            <a:r>
              <a:rPr lang="ru-RU" i="1" err="1"/>
              <a:t>control</a:t>
            </a:r>
            <a:r>
              <a:rPr lang="ru-RU" i="1"/>
              <a:t>)</a:t>
            </a:r>
            <a:r>
              <a:rPr lang="ru-RU"/>
              <a:t>, - это практика отслеживания и управления изменениями в программном коде. </a:t>
            </a:r>
          </a:p>
          <a:p>
            <a:pPr marL="0" indent="0">
              <a:buNone/>
            </a:pPr>
            <a:endParaRPr lang="ru-RU">
              <a:cs typeface="Calibri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F2CECF0D-E601-5C9A-CC0B-8364ED8FC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281" y="1782916"/>
            <a:ext cx="7426502" cy="463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8804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7BE440-FA7D-2694-DE0A-A8A1B67BA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ea typeface="+mj-lt"/>
                <a:cs typeface="+mj-lt"/>
              </a:rPr>
              <a:t>Системы контроля версий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57BEBA-D933-8796-9B22-2B1E033D6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92698" cy="469516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b="1" u="sng">
                <a:ea typeface="+mn-lt"/>
                <a:cs typeface="+mn-lt"/>
              </a:rPr>
              <a:t>Системы контроля версий</a:t>
            </a:r>
            <a:br>
              <a:rPr lang="ru-RU" b="1" u="sng">
                <a:ea typeface="+mn-lt"/>
                <a:cs typeface="+mn-lt"/>
              </a:rPr>
            </a:br>
            <a:r>
              <a:rPr lang="ru-RU" i="1">
                <a:ea typeface="+mn-lt"/>
                <a:cs typeface="+mn-lt"/>
              </a:rPr>
              <a:t>(англ. </a:t>
            </a:r>
            <a:r>
              <a:rPr lang="ru-RU" i="1" err="1">
                <a:ea typeface="+mn-lt"/>
                <a:cs typeface="+mn-lt"/>
              </a:rPr>
              <a:t>version</a:t>
            </a:r>
            <a:r>
              <a:rPr lang="ru-RU" i="1">
                <a:ea typeface="+mn-lt"/>
                <a:cs typeface="+mn-lt"/>
              </a:rPr>
              <a:t> </a:t>
            </a:r>
            <a:r>
              <a:rPr lang="ru-RU" i="1" err="1">
                <a:ea typeface="+mn-lt"/>
                <a:cs typeface="+mn-lt"/>
              </a:rPr>
              <a:t>control</a:t>
            </a:r>
            <a:r>
              <a:rPr lang="ru-RU" i="1">
                <a:ea typeface="+mn-lt"/>
                <a:cs typeface="+mn-lt"/>
              </a:rPr>
              <a:t> </a:t>
            </a:r>
            <a:r>
              <a:rPr lang="ru-RU" i="1" err="1">
                <a:ea typeface="+mn-lt"/>
                <a:cs typeface="+mn-lt"/>
              </a:rPr>
              <a:t>systems</a:t>
            </a:r>
            <a:r>
              <a:rPr lang="ru-RU" i="1">
                <a:ea typeface="+mn-lt"/>
                <a:cs typeface="+mn-lt"/>
              </a:rPr>
              <a:t>)</a:t>
            </a:r>
            <a:r>
              <a:rPr lang="ru-RU">
                <a:ea typeface="+mn-lt"/>
                <a:cs typeface="+mn-lt"/>
              </a:rPr>
              <a:t> - это программные инструменты, которые помогают группам разработчиков управлять изменениями исходного кода с течением времени.</a:t>
            </a:r>
            <a:endParaRPr lang="ru-RU"/>
          </a:p>
        </p:txBody>
      </p:sp>
      <p:pic>
        <p:nvPicPr>
          <p:cNvPr id="5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D742EA6-3B98-3EF1-4955-CA5685FCE4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339" b="2105"/>
          <a:stretch/>
        </p:blipFill>
        <p:spPr>
          <a:xfrm>
            <a:off x="6647986" y="1824036"/>
            <a:ext cx="4982742" cy="469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4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453B2B-E019-3785-01EC-907285F6F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Преимущества </a:t>
            </a:r>
            <a:r>
              <a:rPr lang="en-US"/>
              <a:t>SVC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FEDAA2-3108-ACDF-9048-CD91CDD6BC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43492" y="1825625"/>
            <a:ext cx="4410308" cy="458365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/>
              <a:t>Петя зацепился за следующие возможности системы контроля версий: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u="sng"/>
          </a:p>
          <a:p>
            <a:pPr>
              <a:buFont typeface="Wingdings" panose="05000000000000000000" pitchFamily="2" charset="2"/>
              <a:buChar char="ü"/>
            </a:pPr>
            <a:r>
              <a:rPr lang="ru-RU"/>
              <a:t>Полная история изменений каждого файла за длительный период.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/>
              <a:t>Возможность отслеживать каждое изменение, внесенное в программное обеспечение</a:t>
            </a:r>
          </a:p>
        </p:txBody>
      </p:sp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3F33FC33-E344-44AA-6D1B-E65684C27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157" y="1835407"/>
            <a:ext cx="6125736" cy="457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9253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7C9041-1AE9-0425-6F84-41E283AC1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/>
              <a:t>Управление исходным кодом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84B8B7-546A-B220-4B40-AEBC84A626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823735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b="1" u="sng">
                <a:ea typeface="+mn-lt"/>
                <a:cs typeface="+mn-lt"/>
              </a:rPr>
              <a:t>Управление исходным кодом</a:t>
            </a:r>
            <a:r>
              <a:rPr lang="ru-RU">
                <a:ea typeface="+mn-lt"/>
                <a:cs typeface="+mn-lt"/>
              </a:rPr>
              <a:t> </a:t>
            </a:r>
            <a:br>
              <a:rPr lang="ru-RU">
                <a:ea typeface="+mn-lt"/>
                <a:cs typeface="+mn-lt"/>
              </a:rPr>
            </a:br>
            <a:r>
              <a:rPr lang="ru-RU" i="1">
                <a:ea typeface="+mn-lt"/>
                <a:cs typeface="+mn-lt"/>
              </a:rPr>
              <a:t>(англ. </a:t>
            </a:r>
            <a:r>
              <a:rPr lang="ru-RU" i="1" err="1">
                <a:ea typeface="+mn-lt"/>
                <a:cs typeface="+mn-lt"/>
              </a:rPr>
              <a:t>source</a:t>
            </a:r>
            <a:r>
              <a:rPr lang="ru-RU" i="1">
                <a:ea typeface="+mn-lt"/>
                <a:cs typeface="+mn-lt"/>
              </a:rPr>
              <a:t> </a:t>
            </a:r>
            <a:r>
              <a:rPr lang="ru-RU" i="1" err="1">
                <a:ea typeface="+mn-lt"/>
                <a:cs typeface="+mn-lt"/>
              </a:rPr>
              <a:t>control</a:t>
            </a:r>
            <a:r>
              <a:rPr lang="ru-RU" i="1">
                <a:ea typeface="+mn-lt"/>
                <a:cs typeface="+mn-lt"/>
              </a:rPr>
              <a:t> </a:t>
            </a:r>
            <a:r>
              <a:rPr lang="ru-RU" i="1" err="1">
                <a:ea typeface="+mn-lt"/>
                <a:cs typeface="+mn-lt"/>
              </a:rPr>
              <a:t>management</a:t>
            </a:r>
            <a:r>
              <a:rPr lang="ru-RU" i="1">
                <a:ea typeface="+mn-lt"/>
                <a:cs typeface="+mn-lt"/>
              </a:rPr>
              <a:t>, SCM)</a:t>
            </a:r>
            <a:r>
              <a:rPr lang="ru-RU">
                <a:ea typeface="+mn-lt"/>
                <a:cs typeface="+mn-lt"/>
              </a:rPr>
              <a:t> используется для отслеживания изменений в </a:t>
            </a:r>
            <a:r>
              <a:rPr lang="ru-RU" i="1">
                <a:ea typeface="+mn-lt"/>
                <a:cs typeface="+mn-lt"/>
              </a:rPr>
              <a:t>репозитории исходного кода</a:t>
            </a:r>
            <a:r>
              <a:rPr lang="ru-RU">
                <a:ea typeface="+mn-lt"/>
                <a:cs typeface="+mn-lt"/>
              </a:rPr>
              <a:t>.</a:t>
            </a:r>
          </a:p>
          <a:p>
            <a:pPr marL="0" indent="0">
              <a:buNone/>
            </a:pPr>
            <a:r>
              <a:rPr lang="ru-RU">
                <a:ea typeface="+mn-lt"/>
                <a:cs typeface="+mn-lt"/>
              </a:rPr>
              <a:t>SCM отслеживает текущую историю изменений в базе кода и помогает разрешать конфликты при объединении обновлений от нескольких участников.</a:t>
            </a:r>
            <a:endParaRPr lang="ru-RU">
              <a:cs typeface="Calibri"/>
            </a:endParaRPr>
          </a:p>
        </p:txBody>
      </p:sp>
      <p:pic>
        <p:nvPicPr>
          <p:cNvPr id="4" name="Рисунок 4" descr="Изображение выглядит как текст, человек, внешний, газета&#10;&#10;Автоматически созданное описание">
            <a:extLst>
              <a:ext uri="{FF2B5EF4-FFF2-40B4-BE49-F238E27FC236}">
                <a16:creationId xmlns:a16="http://schemas.microsoft.com/office/drawing/2014/main" id="{83080FC3-55A5-F789-9E22-D634D9EF72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9" r="184" b="1496"/>
          <a:stretch/>
        </p:blipFill>
        <p:spPr>
          <a:xfrm>
            <a:off x="6803455" y="1859872"/>
            <a:ext cx="5038508" cy="428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3986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4CF7D1-DF37-7B99-3EA2-EBDED1383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ea typeface="+mj-lt"/>
                <a:cs typeface="+mj-lt"/>
              </a:rPr>
              <a:t>Репозиторий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B439CE-B49B-818E-F295-47629E91F4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43938" cy="4736618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0" indent="0">
              <a:buNone/>
            </a:pPr>
            <a:r>
              <a:rPr lang="ru-RU" b="1" u="sng">
                <a:ea typeface="+mn-lt"/>
                <a:cs typeface="+mn-lt"/>
              </a:rPr>
              <a:t>Репозиторий</a:t>
            </a:r>
            <a:r>
              <a:rPr lang="ru-RU" u="sng">
                <a:ea typeface="+mn-lt"/>
                <a:cs typeface="+mn-lt"/>
              </a:rPr>
              <a:t> </a:t>
            </a:r>
            <a:r>
              <a:rPr lang="ru-RU">
                <a:ea typeface="+mn-lt"/>
                <a:cs typeface="+mn-lt"/>
              </a:rPr>
              <a:t>— место, где хранятся и поддерживаются какие-либо данные. Чаще всего данные в репозитории хранятся в виде файлов, доступных для дальнейшего распространения по сети.</a:t>
            </a:r>
          </a:p>
          <a:p>
            <a:pPr marL="0" indent="0">
              <a:buNone/>
            </a:pPr>
            <a:r>
              <a:rPr lang="ru-RU">
                <a:ea typeface="+mn-lt"/>
                <a:cs typeface="+mn-lt"/>
              </a:rPr>
              <a:t>Также под репозиторием понимается каталог файловой системы, в котором могут находиться файлы журналов конфигураций и операций, выполняемых над репозиторием, а также сами контролируемые файлы.</a:t>
            </a:r>
            <a:endParaRPr lang="ru-RU">
              <a:cs typeface="Calibri" panose="020F0502020204030204"/>
            </a:endParaRPr>
          </a:p>
        </p:txBody>
      </p:sp>
      <p:pic>
        <p:nvPicPr>
          <p:cNvPr id="4" name="Рисунок 4" descr="Изображение выглядит как дерево, млекопитающее, домашняя кошка, кот&#10;&#10;Автоматически созданное описание">
            <a:extLst>
              <a:ext uri="{FF2B5EF4-FFF2-40B4-BE49-F238E27FC236}">
                <a16:creationId xmlns:a16="http://schemas.microsoft.com/office/drawing/2014/main" id="{578C9D08-322B-39E5-5B19-FA0BAFDB3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9570" y="1826660"/>
            <a:ext cx="5431603" cy="4095107"/>
          </a:xfrm>
          <a:prstGeom prst="rect">
            <a:avLst/>
          </a:prstGeom>
        </p:spPr>
      </p:pic>
      <p:sp>
        <p:nvSpPr>
          <p:cNvPr id="5" name="Облачко с текстом: прямоугольное 4">
            <a:extLst>
              <a:ext uri="{FF2B5EF4-FFF2-40B4-BE49-F238E27FC236}">
                <a16:creationId xmlns:a16="http://schemas.microsoft.com/office/drawing/2014/main" id="{5DB31659-A044-53AE-92A2-9F86D7FFD4A5}"/>
              </a:ext>
            </a:extLst>
          </p:cNvPr>
          <p:cNvSpPr/>
          <p:nvPr/>
        </p:nvSpPr>
        <p:spPr>
          <a:xfrm>
            <a:off x="8900845" y="2848698"/>
            <a:ext cx="1840786" cy="847617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srgbClr val="002060"/>
                </a:solidFill>
                <a:cs typeface="Calibri"/>
              </a:rPr>
              <a:t>Я и место, где хранится мой код</a:t>
            </a:r>
            <a:endParaRPr lang="ru-RU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2659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D8BA7D-5106-DD71-A1E1-7E9CA534C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/>
              <a:t>Важность инструментов управления исходным кодом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00EBAE1A-B2A0-DA89-BB39-3B69230EB74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2346" y="2838015"/>
            <a:ext cx="5720575" cy="3367337"/>
          </a:xfrm>
        </p:spPr>
      </p:pic>
      <p:sp>
        <p:nvSpPr>
          <p:cNvPr id="5" name="Объект 4">
            <a:extLst>
              <a:ext uri="{FF2B5EF4-FFF2-40B4-BE49-F238E27FC236}">
                <a16:creationId xmlns:a16="http://schemas.microsoft.com/office/drawing/2014/main" id="{EEB30D94-92C3-DBE9-09C8-A4DE3025A57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>
                <a:cs typeface="Calibri" panose="020F0502020204030204"/>
              </a:rPr>
              <a:t>Если у Пети появится команда, то инструменты управления исходным кодом будут интересны всем участникам команды!</a:t>
            </a:r>
          </a:p>
        </p:txBody>
      </p:sp>
    </p:spTree>
    <p:extLst>
      <p:ext uri="{BB962C8B-B14F-4D97-AF65-F5344CB8AC3E}">
        <p14:creationId xmlns:p14="http://schemas.microsoft.com/office/powerpoint/2010/main" val="41896748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E95E59-06B1-5868-90C9-367F59E96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/>
              <a:t>Преимущества управления исходным кодом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EA3F12-1BC0-4601-9C3E-E0BB9603D31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anose="020B0604020202020204" pitchFamily="34" charset="0"/>
              <a:buChar char="ü"/>
            </a:pPr>
            <a:r>
              <a:rPr lang="ru-RU">
                <a:ea typeface="+mn-lt"/>
                <a:cs typeface="+mn-lt"/>
              </a:rPr>
              <a:t>Учет примечаний к выпускной версии проекта.</a:t>
            </a:r>
            <a:endParaRPr lang="ru-RU"/>
          </a:p>
          <a:p>
            <a:pPr>
              <a:buFont typeface="Wingdings" panose="020B0604020202020204" pitchFamily="34" charset="0"/>
              <a:buChar char="ü"/>
            </a:pPr>
            <a:r>
              <a:rPr lang="ru-RU">
                <a:ea typeface="+mn-lt"/>
                <a:cs typeface="+mn-lt"/>
              </a:rPr>
              <a:t>Управление исходным сокращает коммуникационные издержки команды и увеличит скорость выпуска.</a:t>
            </a:r>
            <a:endParaRPr lang="ru-RU">
              <a:cs typeface="Calibri"/>
            </a:endParaRPr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2D323779-09B8-BA57-81E5-83E9924BAB5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72200" y="1892503"/>
            <a:ext cx="5181600" cy="4217581"/>
          </a:xfrm>
        </p:spPr>
      </p:pic>
    </p:spTree>
    <p:extLst>
      <p:ext uri="{BB962C8B-B14F-4D97-AF65-F5344CB8AC3E}">
        <p14:creationId xmlns:p14="http://schemas.microsoft.com/office/powerpoint/2010/main" val="25059737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B3942D-5D31-2AD5-528D-26950B1D3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/>
              <a:t>Виды систем контроля версий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62F2DF-2C9B-DF67-8F07-F52FB3C8829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/>
              <a:t>Локальные системы контроля версий</a:t>
            </a:r>
            <a:endParaRPr lang="ru-RU">
              <a:cs typeface="Calibri" panose="020F0502020204030204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1BB85970-D66B-FED9-6D40-237F91FEF3F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4632" y="1825625"/>
            <a:ext cx="5096736" cy="4351338"/>
          </a:xfrm>
        </p:spPr>
      </p:pic>
    </p:spTree>
    <p:extLst>
      <p:ext uri="{BB962C8B-B14F-4D97-AF65-F5344CB8AC3E}">
        <p14:creationId xmlns:p14="http://schemas.microsoft.com/office/powerpoint/2010/main" val="16504163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A46F67-5AD3-097D-CB8D-9E33FB97F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>
                <a:ea typeface="+mj-lt"/>
                <a:cs typeface="+mj-lt"/>
              </a:rPr>
              <a:t>Виды систем контроля версий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B18853-12DB-CF36-673E-F2A4643CFB1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>
                <a:ea typeface="+mn-lt"/>
                <a:cs typeface="+mn-lt"/>
              </a:rPr>
              <a:t>Централизованные системы контроля версий</a:t>
            </a:r>
            <a:endParaRPr lang="ru-RU"/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EEEE9315-AF54-F999-A94E-897ADC12B94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200688"/>
            <a:ext cx="5181600" cy="3601212"/>
          </a:xfrm>
        </p:spPr>
      </p:pic>
    </p:spTree>
    <p:extLst>
      <p:ext uri="{BB962C8B-B14F-4D97-AF65-F5344CB8AC3E}">
        <p14:creationId xmlns:p14="http://schemas.microsoft.com/office/powerpoint/2010/main" val="2554637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70136C-2B33-A8E0-472E-E3A2C71A7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Предыстория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E6E5078-9010-9AD7-8DB5-43C31EE5B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0" y="1690688"/>
            <a:ext cx="4486275" cy="42100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3DBC2AB-2B7E-5F56-6380-A512F995BDED}"/>
              </a:ext>
            </a:extLst>
          </p:cNvPr>
          <p:cNvSpPr txBox="1"/>
          <p:nvPr/>
        </p:nvSpPr>
        <p:spPr>
          <a:xfrm>
            <a:off x="990600" y="2066925"/>
            <a:ext cx="46767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/>
              <a:t>Однажды Петя захотел написать телеграмм бота</a:t>
            </a:r>
          </a:p>
        </p:txBody>
      </p:sp>
      <p:pic>
        <p:nvPicPr>
          <p:cNvPr id="1026" name="Picture 2" descr="Telegram бот в доспехах или разработка ТГ бота с нуля. – Blog –  IT-highlander from Dagestan">
            <a:extLst>
              <a:ext uri="{FF2B5EF4-FFF2-40B4-BE49-F238E27FC236}">
                <a16:creationId xmlns:a16="http://schemas.microsoft.com/office/drawing/2014/main" id="{A40D6437-CBC6-5E03-C0C6-6080CBE41C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424" y="3709988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9A81980-7FFD-1231-42BB-367C15165D7B}"/>
              </a:ext>
            </a:extLst>
          </p:cNvPr>
          <p:cNvSpPr txBox="1"/>
          <p:nvPr/>
        </p:nvSpPr>
        <p:spPr>
          <a:xfrm>
            <a:off x="8516715" y="5900738"/>
            <a:ext cx="787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bot.py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61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78997C-AA06-B3B2-1976-ADA97460A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ea typeface="+mj-lt"/>
                <a:cs typeface="+mj-lt"/>
              </a:rPr>
              <a:t>Виды систем контроля версий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FB26C6-535B-DD3C-8A05-5BC6DE4268C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/>
              <a:t>Распределённые системы контроля версий</a:t>
            </a:r>
            <a:endParaRPr lang="ru-RU">
              <a:cs typeface="Calibri" panose="020F0502020204030204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18BD2E9A-3B22-77A5-22D8-5B24E1D2332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46316" y="1825625"/>
            <a:ext cx="3633367" cy="4351338"/>
          </a:xfrm>
        </p:spPr>
      </p:pic>
    </p:spTree>
    <p:extLst>
      <p:ext uri="{BB962C8B-B14F-4D97-AF65-F5344CB8AC3E}">
        <p14:creationId xmlns:p14="http://schemas.microsoft.com/office/powerpoint/2010/main" val="5017311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C1CD09-D6B6-CB09-B198-2CCBC12B4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Git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FD7D9B-01BC-3987-B792-9123032A98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43550" cy="4351338"/>
          </a:xfrm>
        </p:spPr>
        <p:txBody>
          <a:bodyPr/>
          <a:lstStyle/>
          <a:p>
            <a:pPr marL="0" indent="0">
              <a:buNone/>
            </a:pPr>
            <a:r>
              <a:rPr lang="ru-RU"/>
              <a:t>Рассмотрим работу с системой контроля версий на примере самого популярного инструмента </a:t>
            </a:r>
            <a:r>
              <a:rPr lang="en-US" b="1"/>
              <a:t>Git</a:t>
            </a:r>
          </a:p>
          <a:p>
            <a:pPr marL="0" indent="0">
              <a:buNone/>
            </a:pPr>
            <a:endParaRPr lang="en-US" b="1"/>
          </a:p>
          <a:p>
            <a:pPr marL="0" indent="0">
              <a:buNone/>
            </a:pPr>
            <a:r>
              <a:rPr lang="en-US" b="1"/>
              <a:t>Git </a:t>
            </a:r>
            <a:r>
              <a:rPr lang="en-US"/>
              <a:t>– </a:t>
            </a:r>
            <a:r>
              <a:rPr lang="ru-RU"/>
              <a:t>программка, которая работает в командной строке, но есть множество готовых интерфейсов для удобства)</a:t>
            </a:r>
            <a:endParaRPr lang="en-US" b="1"/>
          </a:p>
          <a:p>
            <a:pPr marL="0" indent="0">
              <a:buNone/>
            </a:pPr>
            <a:endParaRPr lang="en-US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EEA7D56-793C-3AE7-ABC6-34FD50B19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271" y="4473029"/>
            <a:ext cx="4832529" cy="201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4" descr="Изображение выглядит как текст, птица, утка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EE47B2A3-6DB4-0C90-B9EF-1A6BB313D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2937" y="513453"/>
            <a:ext cx="4917687" cy="374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4740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796359-8BA0-2CD6-B380-62F761AB8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/>
              <a:t>Краткая история </a:t>
            </a:r>
            <a:r>
              <a:rPr lang="ru-RU" err="1"/>
              <a:t>Git</a:t>
            </a:r>
            <a:endParaRPr lang="ru-RU" err="1">
              <a:cs typeface="Calibri Ligh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E2366E-6622-DC08-BE81-4C54DC1E5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11283" cy="47194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b="1">
                <a:ea typeface="+mn-lt"/>
                <a:cs typeface="+mn-lt"/>
              </a:rPr>
              <a:t>В 2002 году </a:t>
            </a:r>
            <a:r>
              <a:rPr lang="ru-RU">
                <a:ea typeface="+mn-lt"/>
                <a:cs typeface="+mn-lt"/>
              </a:rPr>
              <a:t>проект ядра Linux начал использовать проприетарную децентрализованную VCS </a:t>
            </a:r>
            <a:r>
              <a:rPr lang="ru-RU" err="1">
                <a:ea typeface="+mn-lt"/>
                <a:cs typeface="+mn-lt"/>
              </a:rPr>
              <a:t>BitKeeper</a:t>
            </a:r>
            <a:r>
              <a:rPr lang="ru-RU">
                <a:ea typeface="+mn-lt"/>
                <a:cs typeface="+mn-lt"/>
              </a:rPr>
              <a:t>.</a:t>
            </a:r>
            <a:endParaRPr lang="en-US">
              <a:ea typeface="+mn-lt"/>
              <a:cs typeface="+mn-lt"/>
            </a:endParaRPr>
          </a:p>
          <a:p>
            <a:pPr marL="0" indent="0">
              <a:buNone/>
            </a:pPr>
            <a:r>
              <a:rPr lang="en-US" b="1">
                <a:ea typeface="+mn-lt"/>
                <a:cs typeface="+mn-lt"/>
              </a:rPr>
              <a:t>В 2005 </a:t>
            </a:r>
            <a:r>
              <a:rPr lang="en-US" b="1" err="1">
                <a:ea typeface="+mn-lt"/>
                <a:cs typeface="+mn-lt"/>
              </a:rPr>
              <a:t>году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отношения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между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сообществом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разработчиков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ядра</a:t>
            </a:r>
            <a:r>
              <a:rPr lang="en-US">
                <a:ea typeface="+mn-lt"/>
                <a:cs typeface="+mn-lt"/>
              </a:rPr>
              <a:t> Linux и </a:t>
            </a:r>
            <a:r>
              <a:rPr lang="en-US" err="1">
                <a:ea typeface="+mn-lt"/>
                <a:cs typeface="+mn-lt"/>
              </a:rPr>
              <a:t>коммерческой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компанией</a:t>
            </a:r>
            <a:r>
              <a:rPr lang="en-US">
                <a:ea typeface="+mn-lt"/>
                <a:cs typeface="+mn-lt"/>
              </a:rPr>
              <a:t>, </a:t>
            </a:r>
            <a:r>
              <a:rPr lang="en-US" err="1">
                <a:ea typeface="+mn-lt"/>
                <a:cs typeface="+mn-lt"/>
              </a:rPr>
              <a:t>которая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разрабатывала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BitKeeper</a:t>
            </a:r>
            <a:r>
              <a:rPr lang="en-US">
                <a:ea typeface="+mn-lt"/>
                <a:cs typeface="+mn-lt"/>
              </a:rPr>
              <a:t>, </a:t>
            </a:r>
            <a:r>
              <a:rPr lang="en-US" err="1">
                <a:ea typeface="+mn-lt"/>
                <a:cs typeface="+mn-lt"/>
              </a:rPr>
              <a:t>прекратились</a:t>
            </a:r>
            <a:r>
              <a:rPr lang="en-US">
                <a:ea typeface="+mn-lt"/>
                <a:cs typeface="+mn-lt"/>
              </a:rPr>
              <a:t>, и </a:t>
            </a:r>
            <a:r>
              <a:rPr lang="en-US" err="1">
                <a:ea typeface="+mn-lt"/>
                <a:cs typeface="+mn-lt"/>
              </a:rPr>
              <a:t>бесплатное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использование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утилиты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стало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невозможным</a:t>
            </a:r>
            <a:r>
              <a:rPr lang="en-US">
                <a:ea typeface="+mn-lt"/>
                <a:cs typeface="+mn-lt"/>
              </a:rPr>
              <a:t>.</a:t>
            </a:r>
          </a:p>
          <a:p>
            <a:pPr marL="0" indent="0">
              <a:buNone/>
            </a:pPr>
            <a:r>
              <a:rPr lang="en-US" err="1">
                <a:ea typeface="+mn-lt"/>
                <a:cs typeface="+mn-lt"/>
              </a:rPr>
              <a:t>Так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началась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разработка</a:t>
            </a:r>
            <a:r>
              <a:rPr lang="en-US">
                <a:ea typeface="+mn-lt"/>
                <a:cs typeface="+mn-lt"/>
              </a:rPr>
              <a:t> </a:t>
            </a:r>
            <a:r>
              <a:rPr lang="en-US" b="1">
                <a:ea typeface="+mn-lt"/>
                <a:cs typeface="+mn-lt"/>
              </a:rPr>
              <a:t>Git</a:t>
            </a:r>
            <a:r>
              <a:rPr lang="en-US">
                <a:ea typeface="+mn-lt"/>
                <a:cs typeface="+mn-lt"/>
              </a:rPr>
              <a:t>...</a:t>
            </a:r>
          </a:p>
        </p:txBody>
      </p:sp>
      <p:pic>
        <p:nvPicPr>
          <p:cNvPr id="6" name="Рисунок 6" descr="Изображение выглядит как человек, костюм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704FA102-91B7-B2EE-69E8-AA91B0AB27BA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/>
          <a:srcRect l="17742" r="24193" b="-340"/>
          <a:stretch/>
        </p:blipFill>
        <p:spPr>
          <a:xfrm>
            <a:off x="6907972" y="1824783"/>
            <a:ext cx="4662774" cy="4259274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EC5C5-9EEE-CDAA-3FF4-3A01D864F2EC}"/>
              </a:ext>
            </a:extLst>
          </p:cNvPr>
          <p:cNvSpPr txBox="1"/>
          <p:nvPr/>
        </p:nvSpPr>
        <p:spPr>
          <a:xfrm>
            <a:off x="6703532" y="6174477"/>
            <a:ext cx="506637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i="1" err="1"/>
              <a:t>Это</a:t>
            </a:r>
            <a:r>
              <a:rPr lang="en-US" i="1"/>
              <a:t> </a:t>
            </a:r>
            <a:r>
              <a:rPr lang="en-US" i="1" err="1"/>
              <a:t>Линус</a:t>
            </a:r>
            <a:r>
              <a:rPr lang="en-US" i="1"/>
              <a:t> </a:t>
            </a:r>
            <a:r>
              <a:rPr lang="en-US" i="1" err="1"/>
              <a:t>Торвальдс</a:t>
            </a:r>
            <a:r>
              <a:rPr lang="en-US" i="1"/>
              <a:t>, "</a:t>
            </a:r>
            <a:r>
              <a:rPr lang="en-US" i="1" err="1"/>
              <a:t>известный</a:t>
            </a:r>
            <a:r>
              <a:rPr lang="en-US" i="1"/>
              <a:t>" </a:t>
            </a:r>
            <a:r>
              <a:rPr lang="en-US" i="1" err="1"/>
              <a:t>фанат</a:t>
            </a:r>
            <a:r>
              <a:rPr lang="en-US" i="1"/>
              <a:t> Nvidia</a:t>
            </a:r>
            <a:endParaRPr lang="en-US" i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76538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2E1642-ED33-889A-8A5C-5EE0467A0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Основы работы с </a:t>
            </a:r>
            <a:r>
              <a:rPr lang="en-US"/>
              <a:t>git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5A154F-C378-071C-0E9D-7B337101E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236433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/>
              <a:t>Рассмотрим основы работы с </a:t>
            </a:r>
            <a:r>
              <a:rPr lang="en-US"/>
              <a:t>git </a:t>
            </a:r>
            <a:r>
              <a:rPr lang="ru-RU"/>
              <a:t>на примере файлика со списком покупок. Когда мы добавляем туда новые позиции их надо купить, а когда уже купили, то удаляем из файла имеющиеся позиции.</a:t>
            </a:r>
          </a:p>
          <a:p>
            <a:pPr marL="0" indent="0">
              <a:buNone/>
            </a:pPr>
            <a:endParaRPr lang="ru-RU"/>
          </a:p>
          <a:p>
            <a:pPr marL="0" indent="0">
              <a:buNone/>
            </a:pPr>
            <a:r>
              <a:rPr lang="ru-RU"/>
              <a:t>Все просто, но если захочется узнать, что мы купили неделю назад, мы снова запутаемся. Вот тут то нам и пригодится система контроля версий! Приступим)</a:t>
            </a:r>
          </a:p>
        </p:txBody>
      </p:sp>
      <p:pic>
        <p:nvPicPr>
          <p:cNvPr id="5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CFBBB90-2AAF-436B-1515-4FB1C170A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6311" y="1680725"/>
            <a:ext cx="3779177" cy="2152349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5ED0B1D7-0BE6-C6D7-0FB9-31A21C9E6B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6244" y="4001606"/>
            <a:ext cx="3650750" cy="2699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2151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7830DB-D5CC-32FE-91E6-1C6DD02C7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Репозиторий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8FC7A9-8627-41F1-22F7-0E0C8424D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/>
              <a:t>Чтобы </a:t>
            </a:r>
            <a:r>
              <a:rPr lang="en-US"/>
              <a:t>git </a:t>
            </a:r>
            <a:r>
              <a:rPr lang="ru-RU"/>
              <a:t>начал следить за изменениями, надо сказать ему за чем именно наблюдать, не будет же он за всеми файлами следить) Для этого необходимо создать репозиторий в нудной нам папочке.</a:t>
            </a:r>
          </a:p>
          <a:p>
            <a:pPr marL="0" indent="0">
              <a:buNone/>
            </a:pPr>
            <a:r>
              <a:rPr lang="ru-RU" b="1" u="sng"/>
              <a:t>Репозиторий </a:t>
            </a:r>
            <a:r>
              <a:rPr lang="ru-RU"/>
              <a:t>— место, где хранятся и поддерживаются какие-либо данные. Чаще всего данные в репозитории хранятся в виде файлов, доступных для дальнейшего распространения по сети. Также под репозиторием понимается каталог файловой системы, в котором могут находиться файлы журналов конфигураций и операций, выполняемых над репозиторием, а также сами контролируемые файлы. </a:t>
            </a:r>
            <a:endParaRPr lang="ru-RU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387818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6E5C1A-FEB8-B202-877F-A29E06205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Создадим репозиторий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30E9EB-2973-2CF1-8DCC-25EC46EF3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352925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/>
              <a:t>Создадим новую папочку «Покупки», перейдем в нее с помощью команды</a:t>
            </a:r>
          </a:p>
          <a:p>
            <a:pPr marL="0" indent="0">
              <a:buNone/>
            </a:pPr>
            <a:r>
              <a:rPr lang="en-US" b="1"/>
              <a:t>$ cd </a:t>
            </a:r>
            <a:r>
              <a:rPr lang="ru-RU" b="1"/>
              <a:t>Покупки</a:t>
            </a:r>
          </a:p>
          <a:p>
            <a:pPr marL="0" indent="0">
              <a:buNone/>
            </a:pPr>
            <a:r>
              <a:rPr lang="ru-RU"/>
              <a:t>И создадим наш первый репозиторий</a:t>
            </a:r>
          </a:p>
          <a:p>
            <a:pPr marL="0" indent="0">
              <a:buNone/>
            </a:pPr>
            <a:r>
              <a:rPr lang="en-US" b="1"/>
              <a:t>$ git </a:t>
            </a:r>
            <a:r>
              <a:rPr lang="en-US" b="1" err="1"/>
              <a:t>init</a:t>
            </a:r>
            <a:r>
              <a:rPr lang="en-US" b="1"/>
              <a:t> .</a:t>
            </a:r>
          </a:p>
          <a:p>
            <a:pPr marL="0" indent="0">
              <a:buNone/>
            </a:pPr>
            <a:r>
              <a:rPr lang="ru-RU"/>
              <a:t>Поздравляю! Теперь гит будет следить за всеми файлами в папочке «покупки»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64DAAF76-6CFB-7BBD-CC6E-82B8AF790183}"/>
              </a:ext>
            </a:extLst>
          </p:cNvPr>
          <p:cNvGrpSpPr/>
          <p:nvPr/>
        </p:nvGrpSpPr>
        <p:grpSpPr>
          <a:xfrm>
            <a:off x="6757989" y="1868488"/>
            <a:ext cx="1991332" cy="862011"/>
            <a:chOff x="6005514" y="1724026"/>
            <a:chExt cx="1991332" cy="862011"/>
          </a:xfrm>
        </p:grpSpPr>
        <p:pic>
          <p:nvPicPr>
            <p:cNvPr id="5" name="Picture 4" descr="Folder Icon Vector Art, Icons, and Graphics for Free Download">
              <a:extLst>
                <a:ext uri="{FF2B5EF4-FFF2-40B4-BE49-F238E27FC236}">
                  <a16:creationId xmlns:a16="http://schemas.microsoft.com/office/drawing/2014/main" id="{7D7BC824-1386-77F7-B974-1BBFF89E26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5514" y="1724026"/>
              <a:ext cx="862011" cy="862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1222FDD-1A22-9A89-333D-9370C053C04D}"/>
                </a:ext>
              </a:extLst>
            </p:cNvPr>
            <p:cNvSpPr txBox="1"/>
            <p:nvPr/>
          </p:nvSpPr>
          <p:spPr>
            <a:xfrm>
              <a:off x="6981825" y="1970365"/>
              <a:ext cx="10150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Покупки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33146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6E5C1A-FEB8-B202-877F-A29E06205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Создаем изменения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30E9EB-2973-2CF1-8DCC-25EC46EF3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35292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/>
              <a:t>Создадим новый файлик с покупками «Продукты» и запишем первые заказы.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26C60BC0-AFE9-7C9C-46D6-A996D20E92A8}"/>
              </a:ext>
            </a:extLst>
          </p:cNvPr>
          <p:cNvGrpSpPr/>
          <p:nvPr/>
        </p:nvGrpSpPr>
        <p:grpSpPr>
          <a:xfrm>
            <a:off x="6757989" y="1868488"/>
            <a:ext cx="4043361" cy="2404191"/>
            <a:chOff x="6757989" y="1868488"/>
            <a:chExt cx="4043361" cy="2404191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64DAAF76-6CFB-7BBD-CC6E-82B8AF790183}"/>
                </a:ext>
              </a:extLst>
            </p:cNvPr>
            <p:cNvGrpSpPr/>
            <p:nvPr/>
          </p:nvGrpSpPr>
          <p:grpSpPr>
            <a:xfrm>
              <a:off x="6757989" y="1868488"/>
              <a:ext cx="1991332" cy="862011"/>
              <a:chOff x="6005514" y="1724026"/>
              <a:chExt cx="1991332" cy="862011"/>
            </a:xfrm>
          </p:grpSpPr>
          <p:pic>
            <p:nvPicPr>
              <p:cNvPr id="5" name="Picture 4" descr="Folder Icon Vector Art, Icons, and Graphics for Free Download">
                <a:extLst>
                  <a:ext uri="{FF2B5EF4-FFF2-40B4-BE49-F238E27FC236}">
                    <a16:creationId xmlns:a16="http://schemas.microsoft.com/office/drawing/2014/main" id="{7D7BC824-1386-77F7-B974-1BBFF89E26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05514" y="1724026"/>
                <a:ext cx="862011" cy="8620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1222FDD-1A22-9A89-333D-9370C053C04D}"/>
                  </a:ext>
                </a:extLst>
              </p:cNvPr>
              <p:cNvSpPr txBox="1"/>
              <p:nvPr/>
            </p:nvSpPr>
            <p:spPr>
              <a:xfrm>
                <a:off x="6981825" y="1970365"/>
                <a:ext cx="10150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/>
                  <a:t>Покупки</a:t>
                </a:r>
              </a:p>
            </p:txBody>
          </p:sp>
        </p:grpSp>
        <p:pic>
          <p:nvPicPr>
            <p:cNvPr id="5122" name="Picture 2" descr="Free File SVG, PNG Icon, Symbol. Download Image.">
              <a:extLst>
                <a:ext uri="{FF2B5EF4-FFF2-40B4-BE49-F238E27FC236}">
                  <a16:creationId xmlns:a16="http://schemas.microsoft.com/office/drawing/2014/main" id="{932CFC80-05D2-4236-978C-D032C274BC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3287" y="2787925"/>
              <a:ext cx="671513" cy="671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3831AEA-3EBD-08AC-0668-68632C1ED993}"/>
                </a:ext>
              </a:extLst>
            </p:cNvPr>
            <p:cNvSpPr txBox="1"/>
            <p:nvPr/>
          </p:nvSpPr>
          <p:spPr>
            <a:xfrm>
              <a:off x="7924800" y="2908298"/>
              <a:ext cx="11477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Продукты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75C5FF3-757F-82D4-0B3C-056D28DEDB41}"/>
                </a:ext>
              </a:extLst>
            </p:cNvPr>
            <p:cNvSpPr txBox="1"/>
            <p:nvPr/>
          </p:nvSpPr>
          <p:spPr>
            <a:xfrm>
              <a:off x="8039100" y="3349349"/>
              <a:ext cx="2762250" cy="923330"/>
            </a:xfrm>
            <a:prstGeom prst="rect">
              <a:avLst/>
            </a:prstGeom>
            <a:noFill/>
            <a:ln w="28575">
              <a:solidFill>
                <a:schemeClr val="bg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/>
                <a:t>Молоко</a:t>
              </a:r>
            </a:p>
            <a:p>
              <a:r>
                <a:rPr lang="ru-RU"/>
                <a:t>Яблоки</a:t>
              </a:r>
            </a:p>
            <a:p>
              <a:r>
                <a:rPr lang="ru-RU"/>
                <a:t>Пельмени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92973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6E5C1A-FEB8-B202-877F-A29E06205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Отслеживаем изменения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30E9EB-2973-2CF1-8DCC-25EC46EF3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35292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/>
              <a:t>Файл создали, а дальше что? Как </a:t>
            </a:r>
            <a:r>
              <a:rPr lang="en-US"/>
              <a:t>git </a:t>
            </a:r>
            <a:r>
              <a:rPr lang="ru-RU"/>
              <a:t>его видит?</a:t>
            </a:r>
          </a:p>
          <a:p>
            <a:pPr marL="0" indent="0">
              <a:buNone/>
            </a:pPr>
            <a:r>
              <a:rPr lang="ru-RU"/>
              <a:t>Чтобы это узнать, есть команда </a:t>
            </a:r>
            <a:endParaRPr lang="en-US"/>
          </a:p>
          <a:p>
            <a:pPr marL="0" indent="0">
              <a:buNone/>
            </a:pPr>
            <a:r>
              <a:rPr lang="en-US" b="1"/>
              <a:t>$ git status</a:t>
            </a:r>
          </a:p>
          <a:p>
            <a:pPr marL="0" indent="0">
              <a:buNone/>
            </a:pPr>
            <a:r>
              <a:rPr lang="ru-RU"/>
              <a:t>Которая нам скажет, что файл «Продукты» не отслеживается, давайте это исправим!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26C60BC0-AFE9-7C9C-46D6-A996D20E92A8}"/>
              </a:ext>
            </a:extLst>
          </p:cNvPr>
          <p:cNvGrpSpPr/>
          <p:nvPr/>
        </p:nvGrpSpPr>
        <p:grpSpPr>
          <a:xfrm>
            <a:off x="6757989" y="1868488"/>
            <a:ext cx="4043361" cy="2404191"/>
            <a:chOff x="6757989" y="1868488"/>
            <a:chExt cx="4043361" cy="2404191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64DAAF76-6CFB-7BBD-CC6E-82B8AF790183}"/>
                </a:ext>
              </a:extLst>
            </p:cNvPr>
            <p:cNvGrpSpPr/>
            <p:nvPr/>
          </p:nvGrpSpPr>
          <p:grpSpPr>
            <a:xfrm>
              <a:off x="6757989" y="1868488"/>
              <a:ext cx="1991332" cy="862011"/>
              <a:chOff x="6005514" y="1724026"/>
              <a:chExt cx="1991332" cy="862011"/>
            </a:xfrm>
          </p:grpSpPr>
          <p:pic>
            <p:nvPicPr>
              <p:cNvPr id="5" name="Picture 4" descr="Folder Icon Vector Art, Icons, and Graphics for Free Download">
                <a:extLst>
                  <a:ext uri="{FF2B5EF4-FFF2-40B4-BE49-F238E27FC236}">
                    <a16:creationId xmlns:a16="http://schemas.microsoft.com/office/drawing/2014/main" id="{7D7BC824-1386-77F7-B974-1BBFF89E26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05514" y="1724026"/>
                <a:ext cx="862011" cy="8620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1222FDD-1A22-9A89-333D-9370C053C04D}"/>
                  </a:ext>
                </a:extLst>
              </p:cNvPr>
              <p:cNvSpPr txBox="1"/>
              <p:nvPr/>
            </p:nvSpPr>
            <p:spPr>
              <a:xfrm>
                <a:off x="6981825" y="1970365"/>
                <a:ext cx="10150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/>
                  <a:t>Покупки</a:t>
                </a:r>
              </a:p>
            </p:txBody>
          </p:sp>
        </p:grpSp>
        <p:pic>
          <p:nvPicPr>
            <p:cNvPr id="5122" name="Picture 2" descr="Free File SVG, PNG Icon, Symbol. Download Image.">
              <a:extLst>
                <a:ext uri="{FF2B5EF4-FFF2-40B4-BE49-F238E27FC236}">
                  <a16:creationId xmlns:a16="http://schemas.microsoft.com/office/drawing/2014/main" id="{932CFC80-05D2-4236-978C-D032C274BC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3287" y="2787925"/>
              <a:ext cx="671513" cy="671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3831AEA-3EBD-08AC-0668-68632C1ED993}"/>
                </a:ext>
              </a:extLst>
            </p:cNvPr>
            <p:cNvSpPr txBox="1"/>
            <p:nvPr/>
          </p:nvSpPr>
          <p:spPr>
            <a:xfrm>
              <a:off x="7924800" y="2908298"/>
              <a:ext cx="11477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Продукты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75C5FF3-757F-82D4-0B3C-056D28DEDB41}"/>
                </a:ext>
              </a:extLst>
            </p:cNvPr>
            <p:cNvSpPr txBox="1"/>
            <p:nvPr/>
          </p:nvSpPr>
          <p:spPr>
            <a:xfrm>
              <a:off x="8039100" y="3349349"/>
              <a:ext cx="2762250" cy="923330"/>
            </a:xfrm>
            <a:prstGeom prst="rect">
              <a:avLst/>
            </a:prstGeom>
            <a:noFill/>
            <a:ln w="28575">
              <a:solidFill>
                <a:schemeClr val="bg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/>
                <a:t>Молоко</a:t>
              </a:r>
            </a:p>
            <a:p>
              <a:r>
                <a:rPr lang="ru-RU"/>
                <a:t>Яблоки</a:t>
              </a:r>
            </a:p>
            <a:p>
              <a:r>
                <a:rPr lang="ru-RU"/>
                <a:t>Пельмени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89431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6E5C1A-FEB8-B202-877F-A29E06205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Добавляем изменения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30E9EB-2973-2CF1-8DCC-25EC46EF3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352925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/>
              <a:t>Чтобы </a:t>
            </a:r>
            <a:r>
              <a:rPr lang="en-US"/>
              <a:t>git </a:t>
            </a:r>
            <a:r>
              <a:rPr lang="ru-RU"/>
              <a:t>начал следить за нашим файлом надо явно добавить его с помощью команды</a:t>
            </a:r>
            <a:endParaRPr lang="en-US"/>
          </a:p>
          <a:p>
            <a:pPr marL="0" indent="0">
              <a:buNone/>
            </a:pPr>
            <a:r>
              <a:rPr lang="en-US" b="1"/>
              <a:t>$ git add </a:t>
            </a:r>
            <a:r>
              <a:rPr lang="ru-RU" b="1"/>
              <a:t>Продукты</a:t>
            </a:r>
          </a:p>
          <a:p>
            <a:pPr marL="0" indent="0">
              <a:buNone/>
            </a:pPr>
            <a:r>
              <a:rPr lang="ru-RU"/>
              <a:t>Теперь</a:t>
            </a:r>
            <a:r>
              <a:rPr lang="ru-RU" b="1"/>
              <a:t> </a:t>
            </a:r>
            <a:r>
              <a:rPr lang="ru-RU"/>
              <a:t>команда</a:t>
            </a:r>
            <a:endParaRPr lang="ru-RU" b="1"/>
          </a:p>
          <a:p>
            <a:pPr marL="0" indent="0">
              <a:buNone/>
            </a:pPr>
            <a:r>
              <a:rPr lang="en-US" b="1"/>
              <a:t>$ git status</a:t>
            </a:r>
            <a:endParaRPr lang="ru-RU" b="1"/>
          </a:p>
          <a:p>
            <a:pPr marL="0" indent="0">
              <a:buNone/>
            </a:pPr>
            <a:r>
              <a:rPr lang="ru-RU"/>
              <a:t>покажет нам, что файл может быть </a:t>
            </a:r>
            <a:r>
              <a:rPr lang="ru-RU" err="1"/>
              <a:t>закоммичен</a:t>
            </a:r>
            <a:r>
              <a:rPr lang="ru-RU"/>
              <a:t> (</a:t>
            </a:r>
            <a:r>
              <a:rPr lang="en-US"/>
              <a:t>to be committed)</a:t>
            </a:r>
            <a:r>
              <a:rPr lang="ru-RU"/>
              <a:t>. Отлично! …А что это значит?</a:t>
            </a:r>
            <a:endParaRPr lang="en-US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26C60BC0-AFE9-7C9C-46D6-A996D20E92A8}"/>
              </a:ext>
            </a:extLst>
          </p:cNvPr>
          <p:cNvGrpSpPr/>
          <p:nvPr/>
        </p:nvGrpSpPr>
        <p:grpSpPr>
          <a:xfrm>
            <a:off x="6757989" y="1868488"/>
            <a:ext cx="4043361" cy="2404191"/>
            <a:chOff x="6757989" y="1868488"/>
            <a:chExt cx="4043361" cy="2404191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64DAAF76-6CFB-7BBD-CC6E-82B8AF790183}"/>
                </a:ext>
              </a:extLst>
            </p:cNvPr>
            <p:cNvGrpSpPr/>
            <p:nvPr/>
          </p:nvGrpSpPr>
          <p:grpSpPr>
            <a:xfrm>
              <a:off x="6757989" y="1868488"/>
              <a:ext cx="1991332" cy="862011"/>
              <a:chOff x="6005514" y="1724026"/>
              <a:chExt cx="1991332" cy="862011"/>
            </a:xfrm>
          </p:grpSpPr>
          <p:pic>
            <p:nvPicPr>
              <p:cNvPr id="5" name="Picture 4" descr="Folder Icon Vector Art, Icons, and Graphics for Free Download">
                <a:extLst>
                  <a:ext uri="{FF2B5EF4-FFF2-40B4-BE49-F238E27FC236}">
                    <a16:creationId xmlns:a16="http://schemas.microsoft.com/office/drawing/2014/main" id="{7D7BC824-1386-77F7-B974-1BBFF89E26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05514" y="1724026"/>
                <a:ext cx="862011" cy="8620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1222FDD-1A22-9A89-333D-9370C053C04D}"/>
                  </a:ext>
                </a:extLst>
              </p:cNvPr>
              <p:cNvSpPr txBox="1"/>
              <p:nvPr/>
            </p:nvSpPr>
            <p:spPr>
              <a:xfrm>
                <a:off x="6981825" y="1970365"/>
                <a:ext cx="10150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/>
                  <a:t>Покупки</a:t>
                </a:r>
              </a:p>
            </p:txBody>
          </p:sp>
        </p:grpSp>
        <p:pic>
          <p:nvPicPr>
            <p:cNvPr id="5122" name="Picture 2" descr="Free File SVG, PNG Icon, Symbol. Download Image.">
              <a:extLst>
                <a:ext uri="{FF2B5EF4-FFF2-40B4-BE49-F238E27FC236}">
                  <a16:creationId xmlns:a16="http://schemas.microsoft.com/office/drawing/2014/main" id="{932CFC80-05D2-4236-978C-D032C274BC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3287" y="2787925"/>
              <a:ext cx="671513" cy="671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3831AEA-3EBD-08AC-0668-68632C1ED993}"/>
                </a:ext>
              </a:extLst>
            </p:cNvPr>
            <p:cNvSpPr txBox="1"/>
            <p:nvPr/>
          </p:nvSpPr>
          <p:spPr>
            <a:xfrm>
              <a:off x="7924800" y="2908298"/>
              <a:ext cx="11477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Продукты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75C5FF3-757F-82D4-0B3C-056D28DEDB41}"/>
                </a:ext>
              </a:extLst>
            </p:cNvPr>
            <p:cNvSpPr txBox="1"/>
            <p:nvPr/>
          </p:nvSpPr>
          <p:spPr>
            <a:xfrm>
              <a:off x="8039100" y="3349349"/>
              <a:ext cx="2762250" cy="923330"/>
            </a:xfrm>
            <a:prstGeom prst="rect">
              <a:avLst/>
            </a:prstGeom>
            <a:noFill/>
            <a:ln w="28575">
              <a:solidFill>
                <a:schemeClr val="bg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>
                  <a:solidFill>
                    <a:srgbClr val="00B050"/>
                  </a:solidFill>
                </a:rPr>
                <a:t>+ Молоко</a:t>
              </a:r>
            </a:p>
            <a:p>
              <a:r>
                <a:rPr lang="ru-RU">
                  <a:solidFill>
                    <a:srgbClr val="00B050"/>
                  </a:solidFill>
                </a:rPr>
                <a:t>+ Яблоки</a:t>
              </a:r>
            </a:p>
            <a:p>
              <a:r>
                <a:rPr lang="ru-RU">
                  <a:solidFill>
                    <a:srgbClr val="00B050"/>
                  </a:solidFill>
                </a:rPr>
                <a:t>+ Пельмени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27134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6E5C1A-FEB8-B202-877F-A29E06205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Состояния гита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30E9EB-2973-2CF1-8DCC-25EC46EF3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35292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/>
              <a:t>В процессе работы над файлами в репозитории для гита они могут находиться в трех состояниях:</a:t>
            </a:r>
          </a:p>
          <a:p>
            <a:pPr>
              <a:buFontTx/>
              <a:buChar char="-"/>
            </a:pPr>
            <a:r>
              <a:rPr lang="ru-RU"/>
              <a:t>Рабочая область</a:t>
            </a:r>
          </a:p>
          <a:p>
            <a:pPr>
              <a:buFontTx/>
              <a:buChar char="-"/>
            </a:pPr>
            <a:r>
              <a:rPr lang="ru-RU"/>
              <a:t>Индекс</a:t>
            </a:r>
          </a:p>
          <a:p>
            <a:pPr>
              <a:buFontTx/>
              <a:buChar char="-"/>
            </a:pPr>
            <a:r>
              <a:rPr lang="ru-RU"/>
              <a:t>Каталог </a:t>
            </a:r>
            <a:r>
              <a:rPr lang="en-US"/>
              <a:t>git</a:t>
            </a:r>
          </a:p>
        </p:txBody>
      </p:sp>
      <p:pic>
        <p:nvPicPr>
          <p:cNvPr id="7170" name="Picture 2" descr="Git Staging Area: Explained Like I'm Five - DEV Community 👩‍💻👨‍💻">
            <a:extLst>
              <a:ext uri="{FF2B5EF4-FFF2-40B4-BE49-F238E27FC236}">
                <a16:creationId xmlns:a16="http://schemas.microsoft.com/office/drawing/2014/main" id="{262D3166-B71A-4A03-2FCE-6D5A30B974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1419820"/>
            <a:ext cx="7143750" cy="4018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149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E24DFA-4E8E-361A-8584-6CE9B53E7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Предыстория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F9E4CB-8A50-5DDB-2E4A-13E2EA73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3867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/>
              <a:t>Но он постоянно придумывал что-то новое, менял старое и часто не мог вспомнить, что же он писал раньше… </a:t>
            </a:r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ru-RU"/>
              <a:t>Тогда он придумал копировать проект каждый день, чтобы можно было подсматривать то, как было раньше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FE877B94-0A48-A656-7497-AE808C0C8912}"/>
              </a:ext>
            </a:extLst>
          </p:cNvPr>
          <p:cNvGrpSpPr/>
          <p:nvPr/>
        </p:nvGrpSpPr>
        <p:grpSpPr>
          <a:xfrm>
            <a:off x="6096000" y="1724026"/>
            <a:ext cx="3271619" cy="1360765"/>
            <a:chOff x="6005514" y="1724026"/>
            <a:chExt cx="3271619" cy="1360765"/>
          </a:xfrm>
        </p:grpSpPr>
        <p:pic>
          <p:nvPicPr>
            <p:cNvPr id="2052" name="Picture 4" descr="Folder Icon Vector Art, Icons, and Graphics for Free Download">
              <a:extLst>
                <a:ext uri="{FF2B5EF4-FFF2-40B4-BE49-F238E27FC236}">
                  <a16:creationId xmlns:a16="http://schemas.microsoft.com/office/drawing/2014/main" id="{3367BBBD-C8DB-1D9E-56EB-C5FDAD9930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5514" y="1724026"/>
              <a:ext cx="862011" cy="862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9327D1-499A-9F3F-B10D-1588AFF605A8}"/>
                </a:ext>
              </a:extLst>
            </p:cNvPr>
            <p:cNvSpPr txBox="1"/>
            <p:nvPr/>
          </p:nvSpPr>
          <p:spPr>
            <a:xfrm>
              <a:off x="6981825" y="1970365"/>
              <a:ext cx="22953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Супер-бот 13 октября</a:t>
              </a:r>
            </a:p>
          </p:txBody>
        </p:sp>
        <p:pic>
          <p:nvPicPr>
            <p:cNvPr id="2054" name="Picture 6">
              <a:extLst>
                <a:ext uri="{FF2B5EF4-FFF2-40B4-BE49-F238E27FC236}">
                  <a16:creationId xmlns:a16="http://schemas.microsoft.com/office/drawing/2014/main" id="{1A2153D2-C001-A49B-0E8B-FAA50E89FA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1825" y="2521505"/>
              <a:ext cx="563286" cy="563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27088D3-49B2-6A6F-94AC-7D53D2434460}"/>
                </a:ext>
              </a:extLst>
            </p:cNvPr>
            <p:cNvSpPr txBox="1"/>
            <p:nvPr/>
          </p:nvSpPr>
          <p:spPr>
            <a:xfrm>
              <a:off x="7659411" y="2618482"/>
              <a:ext cx="7878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bot.py</a:t>
              </a:r>
              <a:endParaRPr lang="ru-RU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139C745C-F089-8150-D24C-08B25074F2B7}"/>
              </a:ext>
            </a:extLst>
          </p:cNvPr>
          <p:cNvGrpSpPr/>
          <p:nvPr/>
        </p:nvGrpSpPr>
        <p:grpSpPr>
          <a:xfrm>
            <a:off x="6096000" y="3266599"/>
            <a:ext cx="3271619" cy="1360765"/>
            <a:chOff x="6005514" y="1724026"/>
            <a:chExt cx="3271619" cy="1360765"/>
          </a:xfrm>
        </p:grpSpPr>
        <p:pic>
          <p:nvPicPr>
            <p:cNvPr id="8" name="Picture 4" descr="Folder Icon Vector Art, Icons, and Graphics for Free Download">
              <a:extLst>
                <a:ext uri="{FF2B5EF4-FFF2-40B4-BE49-F238E27FC236}">
                  <a16:creationId xmlns:a16="http://schemas.microsoft.com/office/drawing/2014/main" id="{377DB568-E29C-B7AA-917C-80A09215FE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5514" y="1724026"/>
              <a:ext cx="862011" cy="862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FCB099-DD9C-69C9-3B00-987F38E7FEAE}"/>
                </a:ext>
              </a:extLst>
            </p:cNvPr>
            <p:cNvSpPr txBox="1"/>
            <p:nvPr/>
          </p:nvSpPr>
          <p:spPr>
            <a:xfrm>
              <a:off x="6981825" y="1970365"/>
              <a:ext cx="22953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Супер-бот 1</a:t>
              </a:r>
              <a:r>
                <a:rPr lang="en-US"/>
                <a:t>4</a:t>
              </a:r>
              <a:r>
                <a:rPr lang="ru-RU"/>
                <a:t> октября</a:t>
              </a:r>
            </a:p>
          </p:txBody>
        </p:sp>
        <p:pic>
          <p:nvPicPr>
            <p:cNvPr id="10" name="Picture 6">
              <a:extLst>
                <a:ext uri="{FF2B5EF4-FFF2-40B4-BE49-F238E27FC236}">
                  <a16:creationId xmlns:a16="http://schemas.microsoft.com/office/drawing/2014/main" id="{67F34519-0DFE-E6DB-0CE7-4C888FB26F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1825" y="2521505"/>
              <a:ext cx="563286" cy="563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963D55B-153E-E537-E1BA-5FDA642078F7}"/>
                </a:ext>
              </a:extLst>
            </p:cNvPr>
            <p:cNvSpPr txBox="1"/>
            <p:nvPr/>
          </p:nvSpPr>
          <p:spPr>
            <a:xfrm>
              <a:off x="7659411" y="2618482"/>
              <a:ext cx="7878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bot.py</a:t>
              </a:r>
              <a:endParaRPr lang="ru-RU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509FA66A-D9AC-2AFA-659E-250D52C57EE3}"/>
              </a:ext>
            </a:extLst>
          </p:cNvPr>
          <p:cNvGrpSpPr/>
          <p:nvPr/>
        </p:nvGrpSpPr>
        <p:grpSpPr>
          <a:xfrm>
            <a:off x="6114087" y="4912578"/>
            <a:ext cx="3271619" cy="1360765"/>
            <a:chOff x="6005514" y="1724026"/>
            <a:chExt cx="3271619" cy="1360765"/>
          </a:xfrm>
        </p:grpSpPr>
        <p:pic>
          <p:nvPicPr>
            <p:cNvPr id="13" name="Picture 4" descr="Folder Icon Vector Art, Icons, and Graphics for Free Download">
              <a:extLst>
                <a:ext uri="{FF2B5EF4-FFF2-40B4-BE49-F238E27FC236}">
                  <a16:creationId xmlns:a16="http://schemas.microsoft.com/office/drawing/2014/main" id="{90BBF624-6807-41CE-8F1C-17B950186E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5514" y="1724026"/>
              <a:ext cx="862011" cy="862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37DE048-2D5B-6F4D-BE7D-A19C6B8EDDFC}"/>
                </a:ext>
              </a:extLst>
            </p:cNvPr>
            <p:cNvSpPr txBox="1"/>
            <p:nvPr/>
          </p:nvSpPr>
          <p:spPr>
            <a:xfrm>
              <a:off x="6981825" y="1970365"/>
              <a:ext cx="22953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Супер-бот 1</a:t>
              </a:r>
              <a:r>
                <a:rPr lang="en-US"/>
                <a:t>5</a:t>
              </a:r>
              <a:r>
                <a:rPr lang="ru-RU"/>
                <a:t> октября</a:t>
              </a:r>
            </a:p>
          </p:txBody>
        </p:sp>
        <p:pic>
          <p:nvPicPr>
            <p:cNvPr id="15" name="Picture 6">
              <a:extLst>
                <a:ext uri="{FF2B5EF4-FFF2-40B4-BE49-F238E27FC236}">
                  <a16:creationId xmlns:a16="http://schemas.microsoft.com/office/drawing/2014/main" id="{077FC25A-DC60-B04F-73EE-0449D2DC48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1825" y="2521505"/>
              <a:ext cx="563286" cy="563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6ABFA90-D048-1D44-95AC-F13A09C952A0}"/>
                </a:ext>
              </a:extLst>
            </p:cNvPr>
            <p:cNvSpPr txBox="1"/>
            <p:nvPr/>
          </p:nvSpPr>
          <p:spPr>
            <a:xfrm>
              <a:off x="7659411" y="2618482"/>
              <a:ext cx="7878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bot.py</a:t>
              </a: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0287850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7F20BEF1-ACDC-8BED-2A06-F57B78FB0179}"/>
              </a:ext>
            </a:extLst>
          </p:cNvPr>
          <p:cNvSpPr/>
          <p:nvPr/>
        </p:nvSpPr>
        <p:spPr>
          <a:xfrm>
            <a:off x="6915150" y="1304925"/>
            <a:ext cx="4762500" cy="280987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ED6532-1978-73B6-E221-AE3BB9454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Working directory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523D2A-09CA-DDCE-0BCF-A4C406956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00700" cy="4351338"/>
          </a:xfrm>
        </p:spPr>
        <p:txBody>
          <a:bodyPr/>
          <a:lstStyle/>
          <a:p>
            <a:pPr marL="0" indent="0">
              <a:buNone/>
            </a:pPr>
            <a:r>
              <a:rPr lang="ru-RU"/>
              <a:t>Рабочая область, она же рабочая копия, она же </a:t>
            </a:r>
            <a:r>
              <a:rPr lang="en-US"/>
              <a:t>working directory</a:t>
            </a:r>
            <a:r>
              <a:rPr lang="ru-RU"/>
              <a:t> – просто пространство в репозитории и является снимком одной версии проекта. Эти файлы извлекаются из сжатой базы данных в каталоге </a:t>
            </a:r>
            <a:r>
              <a:rPr lang="ru-RU" err="1"/>
              <a:t>Git</a:t>
            </a:r>
            <a:r>
              <a:rPr lang="ru-RU"/>
              <a:t> и помещаются на диск, для того чтобы их можно было использовать или редактировать.</a:t>
            </a:r>
          </a:p>
        </p:txBody>
      </p:sp>
      <p:pic>
        <p:nvPicPr>
          <p:cNvPr id="4" name="Picture 2" descr="Free File SVG, PNG Icon, Symbol. Download Image.">
            <a:extLst>
              <a:ext uri="{FF2B5EF4-FFF2-40B4-BE49-F238E27FC236}">
                <a16:creationId xmlns:a16="http://schemas.microsoft.com/office/drawing/2014/main" id="{375AB262-15EE-2EC6-93D3-4F1844BB53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837" y="1944246"/>
            <a:ext cx="671513" cy="67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C72837-2EEE-89BE-3202-AD050C39A8BA}"/>
              </a:ext>
            </a:extLst>
          </p:cNvPr>
          <p:cNvSpPr txBox="1"/>
          <p:nvPr/>
        </p:nvSpPr>
        <p:spPr>
          <a:xfrm>
            <a:off x="8134350" y="2064619"/>
            <a:ext cx="1147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Продукты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296341-1E28-8DC0-28AE-23429DEC086F}"/>
              </a:ext>
            </a:extLst>
          </p:cNvPr>
          <p:cNvSpPr txBox="1"/>
          <p:nvPr/>
        </p:nvSpPr>
        <p:spPr>
          <a:xfrm>
            <a:off x="8248650" y="2505670"/>
            <a:ext cx="2762250" cy="92333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>
                <a:solidFill>
                  <a:srgbClr val="00B050"/>
                </a:solidFill>
              </a:rPr>
              <a:t>+ Молоко</a:t>
            </a:r>
          </a:p>
          <a:p>
            <a:r>
              <a:rPr lang="ru-RU">
                <a:solidFill>
                  <a:srgbClr val="00B050"/>
                </a:solidFill>
              </a:rPr>
              <a:t>+ Яблоки</a:t>
            </a:r>
          </a:p>
          <a:p>
            <a:r>
              <a:rPr lang="ru-RU">
                <a:solidFill>
                  <a:srgbClr val="00B050"/>
                </a:solidFill>
              </a:rPr>
              <a:t>+ Пельмени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4FF593-BCB8-63B6-7E4D-6828D53B861E}"/>
              </a:ext>
            </a:extLst>
          </p:cNvPr>
          <p:cNvSpPr txBox="1"/>
          <p:nvPr/>
        </p:nvSpPr>
        <p:spPr>
          <a:xfrm>
            <a:off x="9629775" y="1388825"/>
            <a:ext cx="1805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Рабочая область</a:t>
            </a:r>
          </a:p>
        </p:txBody>
      </p:sp>
    </p:spTree>
    <p:extLst>
      <p:ext uri="{BB962C8B-B14F-4D97-AF65-F5344CB8AC3E}">
        <p14:creationId xmlns:p14="http://schemas.microsoft.com/office/powerpoint/2010/main" val="29440437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E9AE8655-B9D0-600D-1A79-8A81A1EC9BB9}"/>
              </a:ext>
            </a:extLst>
          </p:cNvPr>
          <p:cNvSpPr/>
          <p:nvPr/>
        </p:nvSpPr>
        <p:spPr>
          <a:xfrm>
            <a:off x="7153287" y="1811061"/>
            <a:ext cx="4762500" cy="5461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7F20BEF1-ACDC-8BED-2A06-F57B78FB0179}"/>
              </a:ext>
            </a:extLst>
          </p:cNvPr>
          <p:cNvSpPr/>
          <p:nvPr/>
        </p:nvSpPr>
        <p:spPr>
          <a:xfrm>
            <a:off x="7153287" y="2979440"/>
            <a:ext cx="4762500" cy="28098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ED6532-1978-73B6-E221-AE3BB9454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Область индексирования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523D2A-09CA-DDCE-0BCF-A4C406956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00700" cy="4351338"/>
          </a:xfrm>
        </p:spPr>
        <p:txBody>
          <a:bodyPr/>
          <a:lstStyle/>
          <a:p>
            <a:pPr marL="0" indent="0">
              <a:buNone/>
            </a:pPr>
            <a:r>
              <a:rPr lang="ru-RU"/>
              <a:t>Область индексирования, он же индекс – заготовка для коммита, которую потом можно сохранить в истории. Просто выберете понравившиеся изменения и добавьте их в индекс с помощью команды </a:t>
            </a:r>
            <a:r>
              <a:rPr lang="en-US"/>
              <a:t>git add</a:t>
            </a:r>
            <a:endParaRPr lang="ru-RU"/>
          </a:p>
        </p:txBody>
      </p:sp>
      <p:pic>
        <p:nvPicPr>
          <p:cNvPr id="4" name="Picture 2" descr="Free File SVG, PNG Icon, Symbol. Download Image.">
            <a:extLst>
              <a:ext uri="{FF2B5EF4-FFF2-40B4-BE49-F238E27FC236}">
                <a16:creationId xmlns:a16="http://schemas.microsoft.com/office/drawing/2014/main" id="{375AB262-15EE-2EC6-93D3-4F1844BB53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855" y="3612411"/>
            <a:ext cx="671513" cy="67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C72837-2EEE-89BE-3202-AD050C39A8BA}"/>
              </a:ext>
            </a:extLst>
          </p:cNvPr>
          <p:cNvSpPr txBox="1"/>
          <p:nvPr/>
        </p:nvSpPr>
        <p:spPr>
          <a:xfrm>
            <a:off x="8184368" y="3732784"/>
            <a:ext cx="1147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Продукты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296341-1E28-8DC0-28AE-23429DEC086F}"/>
              </a:ext>
            </a:extLst>
          </p:cNvPr>
          <p:cNvSpPr txBox="1"/>
          <p:nvPr/>
        </p:nvSpPr>
        <p:spPr>
          <a:xfrm>
            <a:off x="8298668" y="4173835"/>
            <a:ext cx="2762250" cy="92333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>
                <a:solidFill>
                  <a:srgbClr val="00B050"/>
                </a:solidFill>
              </a:rPr>
              <a:t>+ Молоко</a:t>
            </a:r>
          </a:p>
          <a:p>
            <a:r>
              <a:rPr lang="ru-RU">
                <a:solidFill>
                  <a:srgbClr val="00B050"/>
                </a:solidFill>
              </a:rPr>
              <a:t>+ Яблоки</a:t>
            </a:r>
          </a:p>
          <a:p>
            <a:r>
              <a:rPr lang="ru-RU">
                <a:solidFill>
                  <a:srgbClr val="00B050"/>
                </a:solidFill>
              </a:rPr>
              <a:t>+ Пельмени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4FF593-BCB8-63B6-7E4D-6828D53B861E}"/>
              </a:ext>
            </a:extLst>
          </p:cNvPr>
          <p:cNvSpPr txBox="1"/>
          <p:nvPr/>
        </p:nvSpPr>
        <p:spPr>
          <a:xfrm>
            <a:off x="9784568" y="1809195"/>
            <a:ext cx="1805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Рабочая область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6C529F-CCBB-8084-4974-D26BBADA5B1F}"/>
              </a:ext>
            </a:extLst>
          </p:cNvPr>
          <p:cNvSpPr txBox="1"/>
          <p:nvPr/>
        </p:nvSpPr>
        <p:spPr>
          <a:xfrm>
            <a:off x="8917151" y="3125216"/>
            <a:ext cx="2673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Область индексирования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07AD91-BC38-CA26-2424-C6FCE30C2B34}"/>
              </a:ext>
            </a:extLst>
          </p:cNvPr>
          <p:cNvSpPr txBox="1"/>
          <p:nvPr/>
        </p:nvSpPr>
        <p:spPr>
          <a:xfrm>
            <a:off x="8611207" y="2508713"/>
            <a:ext cx="1846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git add </a:t>
            </a:r>
            <a:r>
              <a:rPr lang="ru-RU"/>
              <a:t>Продукты</a:t>
            </a:r>
          </a:p>
        </p:txBody>
      </p:sp>
    </p:spTree>
    <p:extLst>
      <p:ext uri="{BB962C8B-B14F-4D97-AF65-F5344CB8AC3E}">
        <p14:creationId xmlns:p14="http://schemas.microsoft.com/office/powerpoint/2010/main" val="3325551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7CF77F6E-7CA5-EF16-2163-420145418F4C}"/>
              </a:ext>
            </a:extLst>
          </p:cNvPr>
          <p:cNvSpPr/>
          <p:nvPr/>
        </p:nvSpPr>
        <p:spPr>
          <a:xfrm>
            <a:off x="7153287" y="2541509"/>
            <a:ext cx="4762500" cy="5461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E9AE8655-B9D0-600D-1A79-8A81A1EC9BB9}"/>
              </a:ext>
            </a:extLst>
          </p:cNvPr>
          <p:cNvSpPr/>
          <p:nvPr/>
        </p:nvSpPr>
        <p:spPr>
          <a:xfrm>
            <a:off x="7153287" y="1811061"/>
            <a:ext cx="4762500" cy="5461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ED6532-1978-73B6-E221-AE3BB9454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Каталог </a:t>
            </a:r>
            <a:r>
              <a:rPr lang="en-US"/>
              <a:t>git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523D2A-09CA-DDCE-0BCF-A4C406956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007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/>
              <a:t>Каталог </a:t>
            </a:r>
            <a:r>
              <a:rPr lang="en-US"/>
              <a:t>git – </a:t>
            </a:r>
            <a:r>
              <a:rPr lang="ru-RU"/>
              <a:t>это цепочка сохраненных изменений (коммитов) в репозитории, а сам коммит – это и есть сохраненное состояние репозитория в какой-то момент времени. Чтобы из индекса сделать новый коммит достаточно сделать команду </a:t>
            </a:r>
            <a:r>
              <a:rPr lang="en-US"/>
              <a:t>git commit</a:t>
            </a:r>
            <a:r>
              <a:rPr lang="ru-RU"/>
              <a:t>. И не забудьте указывать, что вы сделали в этом коммите с помощью опции </a:t>
            </a:r>
            <a:r>
              <a:rPr lang="en-US"/>
              <a:t>–m</a:t>
            </a:r>
            <a:endParaRPr lang="ru-RU"/>
          </a:p>
          <a:p>
            <a:pPr marL="0" indent="0">
              <a:buNone/>
            </a:pPr>
            <a:r>
              <a:rPr lang="en-US" b="1"/>
              <a:t>git commit –m </a:t>
            </a:r>
            <a:r>
              <a:rPr lang="ru-RU" b="1"/>
              <a:t>«Создал список покупок продуктов»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4FF593-BCB8-63B6-7E4D-6828D53B861E}"/>
              </a:ext>
            </a:extLst>
          </p:cNvPr>
          <p:cNvSpPr txBox="1"/>
          <p:nvPr/>
        </p:nvSpPr>
        <p:spPr>
          <a:xfrm>
            <a:off x="9784568" y="1809195"/>
            <a:ext cx="1805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Рабочая область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6C529F-CCBB-8084-4974-D26BBADA5B1F}"/>
              </a:ext>
            </a:extLst>
          </p:cNvPr>
          <p:cNvSpPr txBox="1"/>
          <p:nvPr/>
        </p:nvSpPr>
        <p:spPr>
          <a:xfrm>
            <a:off x="9221997" y="2638543"/>
            <a:ext cx="2673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Область индексирования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07AD91-BC38-CA26-2424-C6FCE30C2B34}"/>
              </a:ext>
            </a:extLst>
          </p:cNvPr>
          <p:cNvSpPr txBox="1"/>
          <p:nvPr/>
        </p:nvSpPr>
        <p:spPr>
          <a:xfrm>
            <a:off x="6944885" y="3188256"/>
            <a:ext cx="5179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err="1"/>
              <a:t>git</a:t>
            </a:r>
            <a:r>
              <a:rPr lang="ru-RU"/>
              <a:t> </a:t>
            </a:r>
            <a:r>
              <a:rPr lang="ru-RU" err="1"/>
              <a:t>commit</a:t>
            </a:r>
            <a:r>
              <a:rPr lang="ru-RU"/>
              <a:t> –m «Создал список покупок продуктов»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D6F23F4A-77B4-F379-1D37-4872078D317F}"/>
              </a:ext>
            </a:extLst>
          </p:cNvPr>
          <p:cNvGrpSpPr/>
          <p:nvPr/>
        </p:nvGrpSpPr>
        <p:grpSpPr>
          <a:xfrm>
            <a:off x="7153287" y="3683000"/>
            <a:ext cx="4762500" cy="2809875"/>
            <a:chOff x="7153287" y="3683000"/>
            <a:chExt cx="4762500" cy="2809875"/>
          </a:xfrm>
        </p:grpSpPr>
        <p:sp>
          <p:nvSpPr>
            <p:cNvPr id="7" name="Прямоугольник: скругленные углы 6">
              <a:extLst>
                <a:ext uri="{FF2B5EF4-FFF2-40B4-BE49-F238E27FC236}">
                  <a16:creationId xmlns:a16="http://schemas.microsoft.com/office/drawing/2014/main" id="{7F20BEF1-ACDC-8BED-2A06-F57B78FB0179}"/>
                </a:ext>
              </a:extLst>
            </p:cNvPr>
            <p:cNvSpPr/>
            <p:nvPr/>
          </p:nvSpPr>
          <p:spPr>
            <a:xfrm>
              <a:off x="7153287" y="3683000"/>
              <a:ext cx="4762500" cy="2809875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rgbClr val="0070C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Picture 2" descr="Free File SVG, PNG Icon, Symbol. Download Image.">
              <a:extLst>
                <a:ext uri="{FF2B5EF4-FFF2-40B4-BE49-F238E27FC236}">
                  <a16:creationId xmlns:a16="http://schemas.microsoft.com/office/drawing/2014/main" id="{375AB262-15EE-2EC6-93D3-4F1844BB53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2855" y="4315971"/>
              <a:ext cx="671513" cy="671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1C72837-2EEE-89BE-3202-AD050C39A8BA}"/>
                </a:ext>
              </a:extLst>
            </p:cNvPr>
            <p:cNvSpPr txBox="1"/>
            <p:nvPr/>
          </p:nvSpPr>
          <p:spPr>
            <a:xfrm>
              <a:off x="8184368" y="4436344"/>
              <a:ext cx="11477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Продукты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3296341-1E28-8DC0-28AE-23429DEC086F}"/>
                </a:ext>
              </a:extLst>
            </p:cNvPr>
            <p:cNvSpPr txBox="1"/>
            <p:nvPr/>
          </p:nvSpPr>
          <p:spPr>
            <a:xfrm>
              <a:off x="8298668" y="4877395"/>
              <a:ext cx="2762250" cy="923330"/>
            </a:xfrm>
            <a:prstGeom prst="rect">
              <a:avLst/>
            </a:prstGeom>
            <a:noFill/>
            <a:ln w="28575">
              <a:solidFill>
                <a:schemeClr val="bg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>
                  <a:solidFill>
                    <a:srgbClr val="00B050"/>
                  </a:solidFill>
                </a:rPr>
                <a:t>+ Молоко</a:t>
              </a:r>
            </a:p>
            <a:p>
              <a:r>
                <a:rPr lang="ru-RU">
                  <a:solidFill>
                    <a:srgbClr val="00B050"/>
                  </a:solidFill>
                </a:rPr>
                <a:t>+ Яблоки</a:t>
              </a:r>
            </a:p>
            <a:p>
              <a:r>
                <a:rPr lang="ru-RU">
                  <a:solidFill>
                    <a:srgbClr val="00B050"/>
                  </a:solidFill>
                </a:rPr>
                <a:t>+ Пельмени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0C47FD-2E87-E4C0-5C9A-36F05ED4851E}"/>
                </a:ext>
              </a:extLst>
            </p:cNvPr>
            <p:cNvSpPr txBox="1"/>
            <p:nvPr/>
          </p:nvSpPr>
          <p:spPr>
            <a:xfrm>
              <a:off x="10661924" y="3734038"/>
              <a:ext cx="9284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Commit</a:t>
              </a: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5695573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355BE1-3F5A-25BB-DE9F-A22C025D1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Ветка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28ADEB-B992-ABC0-0C55-5B81F7545E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153025"/>
            <a:ext cx="10515600" cy="10239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/>
              <a:t>Коммиты неразрывно связаны друг с другом, последовательность коммитов называется веткой. Ветка нужна для того, чтобы понять, какие изменения нужны, чтобы получить текущую версию файла 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2FCAF0CD-1449-91F4-8E0A-4828DE0482E4}"/>
              </a:ext>
            </a:extLst>
          </p:cNvPr>
          <p:cNvSpPr/>
          <p:nvPr/>
        </p:nvSpPr>
        <p:spPr>
          <a:xfrm>
            <a:off x="1238536" y="2545556"/>
            <a:ext cx="2886063" cy="17526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Free File SVG, PNG Icon, Symbol. Download Image.">
            <a:extLst>
              <a:ext uri="{FF2B5EF4-FFF2-40B4-BE49-F238E27FC236}">
                <a16:creationId xmlns:a16="http://schemas.microsoft.com/office/drawing/2014/main" id="{ABC21C3F-A26C-5654-7B61-5C531A1FC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930" y="2764173"/>
            <a:ext cx="504976" cy="418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36173F5-D54B-76DF-3C52-A9CECBB87ED1}"/>
              </a:ext>
            </a:extLst>
          </p:cNvPr>
          <p:cNvSpPr txBox="1"/>
          <p:nvPr/>
        </p:nvSpPr>
        <p:spPr>
          <a:xfrm>
            <a:off x="2082358" y="2862498"/>
            <a:ext cx="863105" cy="302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Продукты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A5EA88-3AF4-A173-A947-DF613C4FA59E}"/>
              </a:ext>
            </a:extLst>
          </p:cNvPr>
          <p:cNvSpPr txBox="1"/>
          <p:nvPr/>
        </p:nvSpPr>
        <p:spPr>
          <a:xfrm>
            <a:off x="2111349" y="3263651"/>
            <a:ext cx="1379006" cy="92333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>
                <a:solidFill>
                  <a:srgbClr val="00B050"/>
                </a:solidFill>
              </a:rPr>
              <a:t>+ Молоко</a:t>
            </a:r>
          </a:p>
          <a:p>
            <a:r>
              <a:rPr lang="ru-RU">
                <a:solidFill>
                  <a:srgbClr val="00B050"/>
                </a:solidFill>
              </a:rPr>
              <a:t>+ Яблоки</a:t>
            </a:r>
          </a:p>
          <a:p>
            <a:r>
              <a:rPr lang="ru-RU">
                <a:solidFill>
                  <a:srgbClr val="00B050"/>
                </a:solidFill>
              </a:rPr>
              <a:t>+ Пельмени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5C4E4B-BAD9-D345-5978-855DDC02B31E}"/>
              </a:ext>
            </a:extLst>
          </p:cNvPr>
          <p:cNvSpPr txBox="1"/>
          <p:nvPr/>
        </p:nvSpPr>
        <p:spPr>
          <a:xfrm>
            <a:off x="2800852" y="2603805"/>
            <a:ext cx="1098378" cy="320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Commit</a:t>
            </a:r>
            <a:r>
              <a:rPr lang="ru-RU"/>
              <a:t> 1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C59E0410-393C-3F0F-2CFB-CA45F622079A}"/>
              </a:ext>
            </a:extLst>
          </p:cNvPr>
          <p:cNvSpPr/>
          <p:nvPr/>
        </p:nvSpPr>
        <p:spPr>
          <a:xfrm>
            <a:off x="4533684" y="2545556"/>
            <a:ext cx="2886063" cy="17526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Free File SVG, PNG Icon, Symbol. Download Image.">
            <a:extLst>
              <a:ext uri="{FF2B5EF4-FFF2-40B4-BE49-F238E27FC236}">
                <a16:creationId xmlns:a16="http://schemas.microsoft.com/office/drawing/2014/main" id="{FA17ACD4-9B6A-8D96-FF05-59D0FC5B37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078" y="2764173"/>
            <a:ext cx="504976" cy="418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30E50FB-C183-14CB-9743-0B9CB85F3FED}"/>
              </a:ext>
            </a:extLst>
          </p:cNvPr>
          <p:cNvSpPr txBox="1"/>
          <p:nvPr/>
        </p:nvSpPr>
        <p:spPr>
          <a:xfrm>
            <a:off x="5377506" y="2862498"/>
            <a:ext cx="863105" cy="302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Продукты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85BEBA8-2009-9F84-E53B-3A6B5DD60868}"/>
              </a:ext>
            </a:extLst>
          </p:cNvPr>
          <p:cNvSpPr txBox="1"/>
          <p:nvPr/>
        </p:nvSpPr>
        <p:spPr>
          <a:xfrm>
            <a:off x="5406497" y="3263651"/>
            <a:ext cx="1379006" cy="92333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Молоко</a:t>
            </a:r>
          </a:p>
          <a:p>
            <a:r>
              <a:rPr lang="ru-RU">
                <a:solidFill>
                  <a:schemeClr val="tx2"/>
                </a:solidFill>
              </a:rPr>
              <a:t>Яблоки</a:t>
            </a:r>
          </a:p>
          <a:p>
            <a:r>
              <a:rPr lang="ru-RU">
                <a:solidFill>
                  <a:srgbClr val="FF0000"/>
                </a:solidFill>
              </a:rPr>
              <a:t>- Пельмени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F59626-6917-B3EA-B25E-3C5B22C6AA47}"/>
              </a:ext>
            </a:extLst>
          </p:cNvPr>
          <p:cNvSpPr txBox="1"/>
          <p:nvPr/>
        </p:nvSpPr>
        <p:spPr>
          <a:xfrm>
            <a:off x="6096000" y="2603805"/>
            <a:ext cx="1098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Commit</a:t>
            </a:r>
            <a:r>
              <a:rPr lang="ru-RU"/>
              <a:t> 2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1BB6DFCF-7C4C-8F30-96ED-C09223BB9782}"/>
              </a:ext>
            </a:extLst>
          </p:cNvPr>
          <p:cNvSpPr/>
          <p:nvPr/>
        </p:nvSpPr>
        <p:spPr>
          <a:xfrm>
            <a:off x="7828832" y="2545556"/>
            <a:ext cx="2886063" cy="17526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Free File SVG, PNG Icon, Symbol. Download Image.">
            <a:extLst>
              <a:ext uri="{FF2B5EF4-FFF2-40B4-BE49-F238E27FC236}">
                <a16:creationId xmlns:a16="http://schemas.microsoft.com/office/drawing/2014/main" id="{F304D0D2-7B04-8A11-27F5-36E445C08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226" y="2764173"/>
            <a:ext cx="504976" cy="418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38FBB58-BE09-10B6-BE5B-019689A5F409}"/>
              </a:ext>
            </a:extLst>
          </p:cNvPr>
          <p:cNvSpPr txBox="1"/>
          <p:nvPr/>
        </p:nvSpPr>
        <p:spPr>
          <a:xfrm>
            <a:off x="8672654" y="2862498"/>
            <a:ext cx="863105" cy="302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Продукты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558616D-9E45-0B06-F1CC-D03FDC804D1E}"/>
              </a:ext>
            </a:extLst>
          </p:cNvPr>
          <p:cNvSpPr txBox="1"/>
          <p:nvPr/>
        </p:nvSpPr>
        <p:spPr>
          <a:xfrm>
            <a:off x="8701645" y="3263651"/>
            <a:ext cx="1379006" cy="92333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Молоко</a:t>
            </a:r>
          </a:p>
          <a:p>
            <a:r>
              <a:rPr lang="ru-RU">
                <a:solidFill>
                  <a:schemeClr val="tx2"/>
                </a:solidFill>
              </a:rPr>
              <a:t>Яблоки</a:t>
            </a:r>
          </a:p>
          <a:p>
            <a:r>
              <a:rPr lang="ru-RU">
                <a:solidFill>
                  <a:srgbClr val="00B050"/>
                </a:solidFill>
              </a:rPr>
              <a:t>+ Хлеб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28E22D-DD32-9954-260E-980CF7EBDE82}"/>
              </a:ext>
            </a:extLst>
          </p:cNvPr>
          <p:cNvSpPr txBox="1"/>
          <p:nvPr/>
        </p:nvSpPr>
        <p:spPr>
          <a:xfrm>
            <a:off x="9391148" y="2603805"/>
            <a:ext cx="1098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Commit</a:t>
            </a:r>
            <a:r>
              <a:rPr lang="ru-RU"/>
              <a:t> 3</a:t>
            </a:r>
          </a:p>
        </p:txBody>
      </p: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1F371AF1-D6F7-C3E1-3883-D86D4F97C2B2}"/>
              </a:ext>
            </a:extLst>
          </p:cNvPr>
          <p:cNvCxnSpPr>
            <a:stCxn id="11" idx="1"/>
            <a:endCxn id="6" idx="3"/>
          </p:cNvCxnSpPr>
          <p:nvPr/>
        </p:nvCxnSpPr>
        <p:spPr>
          <a:xfrm flipH="1">
            <a:off x="4124599" y="3421856"/>
            <a:ext cx="409085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5E27583E-ADAB-0428-2B18-992FA101E9D2}"/>
              </a:ext>
            </a:extLst>
          </p:cNvPr>
          <p:cNvCxnSpPr>
            <a:stCxn id="22" idx="1"/>
            <a:endCxn id="11" idx="3"/>
          </p:cNvCxnSpPr>
          <p:nvPr/>
        </p:nvCxnSpPr>
        <p:spPr>
          <a:xfrm flipH="1">
            <a:off x="7419747" y="3421856"/>
            <a:ext cx="409085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71D521B-4C47-7ADD-0189-43EDAC599AAD}"/>
              </a:ext>
            </a:extLst>
          </p:cNvPr>
          <p:cNvSpPr txBox="1"/>
          <p:nvPr/>
        </p:nvSpPr>
        <p:spPr>
          <a:xfrm>
            <a:off x="5612416" y="4406667"/>
            <a:ext cx="728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Ветка</a:t>
            </a:r>
          </a:p>
        </p:txBody>
      </p:sp>
    </p:spTree>
    <p:extLst>
      <p:ext uri="{BB962C8B-B14F-4D97-AF65-F5344CB8AC3E}">
        <p14:creationId xmlns:p14="http://schemas.microsoft.com/office/powerpoint/2010/main" val="22914002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8ABE94-F954-F73E-BCCE-2101D1285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Основная ветка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943698-1401-1997-4BBF-F8BA34847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19783"/>
          </a:xfrm>
        </p:spPr>
        <p:txBody>
          <a:bodyPr/>
          <a:lstStyle/>
          <a:p>
            <a:pPr marL="0" indent="0">
              <a:buNone/>
            </a:pPr>
            <a:r>
              <a:rPr lang="ru-RU"/>
              <a:t>Когда вы создаете новый репозиторий, то вместе с ним создается и основная ветка, в которую и будут добавляться все новые коммиты. Обычно она называется </a:t>
            </a:r>
            <a:r>
              <a:rPr lang="en-US" b="1"/>
              <a:t>master</a:t>
            </a:r>
            <a:r>
              <a:rPr lang="en-US"/>
              <a:t> </a:t>
            </a:r>
            <a:r>
              <a:rPr lang="ru-RU"/>
              <a:t>или </a:t>
            </a:r>
            <a:r>
              <a:rPr lang="en-US" b="1"/>
              <a:t>main</a:t>
            </a:r>
            <a:r>
              <a:rPr lang="en-US"/>
              <a:t>.</a:t>
            </a:r>
            <a:endParaRPr lang="ru-RU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AB398145-957B-6554-C191-7135F94B2F2E}"/>
              </a:ext>
            </a:extLst>
          </p:cNvPr>
          <p:cNvSpPr/>
          <p:nvPr/>
        </p:nvSpPr>
        <p:spPr>
          <a:xfrm>
            <a:off x="2561369" y="4001294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1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5BDF4707-7B68-47D4-D65F-55E132D8E846}"/>
              </a:ext>
            </a:extLst>
          </p:cNvPr>
          <p:cNvSpPr/>
          <p:nvPr/>
        </p:nvSpPr>
        <p:spPr>
          <a:xfrm>
            <a:off x="4414553" y="4001294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2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C701668-7D2C-A909-AC1B-7CB7DC0C4F61}"/>
              </a:ext>
            </a:extLst>
          </p:cNvPr>
          <p:cNvSpPr/>
          <p:nvPr/>
        </p:nvSpPr>
        <p:spPr>
          <a:xfrm>
            <a:off x="6267737" y="4001294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3</a:t>
            </a: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BB5FE4DC-050C-0FE2-FB01-46B535974EA9}"/>
              </a:ext>
            </a:extLst>
          </p:cNvPr>
          <p:cNvCxnSpPr>
            <a:stCxn id="5" idx="1"/>
            <a:endCxn id="4" idx="3"/>
          </p:cNvCxnSpPr>
          <p:nvPr/>
        </p:nvCxnSpPr>
        <p:spPr>
          <a:xfrm flipH="1">
            <a:off x="4102608" y="4254278"/>
            <a:ext cx="31194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39E38440-8D36-D625-9EA5-F1B235B65E09}"/>
              </a:ext>
            </a:extLst>
          </p:cNvPr>
          <p:cNvCxnSpPr>
            <a:stCxn id="6" idx="1"/>
            <a:endCxn id="5" idx="3"/>
          </p:cNvCxnSpPr>
          <p:nvPr/>
        </p:nvCxnSpPr>
        <p:spPr>
          <a:xfrm flipH="1">
            <a:off x="5955792" y="4254278"/>
            <a:ext cx="31194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402D2C0-5A87-43DE-8F2D-31B08AEFEAD4}"/>
              </a:ext>
            </a:extLst>
          </p:cNvPr>
          <p:cNvSpPr/>
          <p:nvPr/>
        </p:nvSpPr>
        <p:spPr>
          <a:xfrm>
            <a:off x="8120921" y="4001294"/>
            <a:ext cx="1541239" cy="50596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master</a:t>
            </a: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443B003E-9C56-73D3-B1C0-B9DE2EFC141A}"/>
              </a:ext>
            </a:extLst>
          </p:cNvPr>
          <p:cNvCxnSpPr>
            <a:stCxn id="19" idx="1"/>
            <a:endCxn id="6" idx="3"/>
          </p:cNvCxnSpPr>
          <p:nvPr/>
        </p:nvCxnSpPr>
        <p:spPr>
          <a:xfrm flipH="1">
            <a:off x="7808976" y="4254278"/>
            <a:ext cx="31194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20227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0DF38E-DAED-FD4D-C983-9743F28C3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Много веток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8358C7-38AD-A20B-20CB-0ACFF9A9E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/>
              <a:t>Когда работаешь с репозиторием в одиночку, можно обойтись и одной веткой, но система контроля версий создавалась для совместной организации кода многими людьми, поэтому для того, чтобы не мешать друг другу можно создать отдельные ветки (пути изменений) под различные нужды.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E65D78F3-C2E3-7C7B-5E90-136D0CE67CF1}"/>
              </a:ext>
            </a:extLst>
          </p:cNvPr>
          <p:cNvSpPr/>
          <p:nvPr/>
        </p:nvSpPr>
        <p:spPr>
          <a:xfrm>
            <a:off x="2329721" y="4781582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1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238B03C-DD35-B85A-B96B-0C0A8876A6FF}"/>
              </a:ext>
            </a:extLst>
          </p:cNvPr>
          <p:cNvSpPr/>
          <p:nvPr/>
        </p:nvSpPr>
        <p:spPr>
          <a:xfrm>
            <a:off x="4182905" y="4781582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2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3E251AC-9E7E-8FD0-2A96-F4A774C8FF82}"/>
              </a:ext>
            </a:extLst>
          </p:cNvPr>
          <p:cNvSpPr/>
          <p:nvPr/>
        </p:nvSpPr>
        <p:spPr>
          <a:xfrm>
            <a:off x="6036089" y="4781582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3</a:t>
            </a: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2D3376B5-1CB5-C40B-1284-28EC5055ADDD}"/>
              </a:ext>
            </a:extLst>
          </p:cNvPr>
          <p:cNvCxnSpPr>
            <a:stCxn id="6" idx="1"/>
            <a:endCxn id="5" idx="3"/>
          </p:cNvCxnSpPr>
          <p:nvPr/>
        </p:nvCxnSpPr>
        <p:spPr>
          <a:xfrm flipH="1">
            <a:off x="3870960" y="5034566"/>
            <a:ext cx="31194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669CC56F-3391-A9AA-2368-1CA32B87509E}"/>
              </a:ext>
            </a:extLst>
          </p:cNvPr>
          <p:cNvCxnSpPr>
            <a:stCxn id="7" idx="1"/>
            <a:endCxn id="6" idx="3"/>
          </p:cNvCxnSpPr>
          <p:nvPr/>
        </p:nvCxnSpPr>
        <p:spPr>
          <a:xfrm flipH="1">
            <a:off x="5724144" y="5034566"/>
            <a:ext cx="31194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2A7E7A5-BAA4-80F0-5CA2-E7BD031E851D}"/>
              </a:ext>
            </a:extLst>
          </p:cNvPr>
          <p:cNvSpPr/>
          <p:nvPr/>
        </p:nvSpPr>
        <p:spPr>
          <a:xfrm>
            <a:off x="6036088" y="4001294"/>
            <a:ext cx="1541239" cy="50596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master</a:t>
            </a: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36996C9D-C909-79AC-9077-76335D31BE19}"/>
              </a:ext>
            </a:extLst>
          </p:cNvPr>
          <p:cNvCxnSpPr>
            <a:cxnSpLocks/>
            <a:stCxn id="10" idx="2"/>
            <a:endCxn id="7" idx="0"/>
          </p:cNvCxnSpPr>
          <p:nvPr/>
        </p:nvCxnSpPr>
        <p:spPr>
          <a:xfrm>
            <a:off x="6806708" y="4507262"/>
            <a:ext cx="1" cy="27432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2CBC3B6-FDED-5B4D-FD51-D5EA1A9DD909}"/>
              </a:ext>
            </a:extLst>
          </p:cNvPr>
          <p:cNvSpPr/>
          <p:nvPr/>
        </p:nvSpPr>
        <p:spPr>
          <a:xfrm>
            <a:off x="6036089" y="5605764"/>
            <a:ext cx="1541239" cy="5059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schemeClr val="tx1"/>
                </a:solidFill>
              </a:rPr>
              <a:t>Новая ветка</a:t>
            </a:r>
          </a:p>
        </p:txBody>
      </p: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C1114AA3-B094-B3E2-2A86-7679B746EE9F}"/>
              </a:ext>
            </a:extLst>
          </p:cNvPr>
          <p:cNvCxnSpPr>
            <a:cxnSpLocks/>
            <a:stCxn id="13" idx="0"/>
            <a:endCxn id="7" idx="2"/>
          </p:cNvCxnSpPr>
          <p:nvPr/>
        </p:nvCxnSpPr>
        <p:spPr>
          <a:xfrm flipV="1">
            <a:off x="6806709" y="5287550"/>
            <a:ext cx="0" cy="31821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86628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0D72B2-DDFD-0FF4-35C6-64B1D7244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Создание веток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E39DF3-5E25-0D21-3F4E-4BDC0ECF31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6867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/>
              <a:t>Ветку можно создать с помощью команды </a:t>
            </a:r>
            <a:r>
              <a:rPr lang="en-US" b="1"/>
              <a:t>git branch </a:t>
            </a:r>
            <a:r>
              <a:rPr lang="ru-RU" b="1" err="1"/>
              <a:t>имя_ветки</a:t>
            </a:r>
            <a:endParaRPr lang="ru-RU" b="1"/>
          </a:p>
          <a:p>
            <a:pPr marL="0" indent="0">
              <a:buNone/>
            </a:pPr>
            <a:r>
              <a:rPr lang="ru-RU"/>
              <a:t>Сама ветка по сути – это указатель на последний коммит, к которому добавится новые правки.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47262D0-E237-F467-5031-C7D19F10D139}"/>
              </a:ext>
            </a:extLst>
          </p:cNvPr>
          <p:cNvSpPr/>
          <p:nvPr/>
        </p:nvSpPr>
        <p:spPr>
          <a:xfrm>
            <a:off x="964217" y="4348766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1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BD22D47-D163-7517-B798-6F6CCC7E0E4D}"/>
              </a:ext>
            </a:extLst>
          </p:cNvPr>
          <p:cNvSpPr/>
          <p:nvPr/>
        </p:nvSpPr>
        <p:spPr>
          <a:xfrm>
            <a:off x="2817401" y="4348766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2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EB579F0B-1689-0E74-94F9-01466342A7B1}"/>
              </a:ext>
            </a:extLst>
          </p:cNvPr>
          <p:cNvSpPr/>
          <p:nvPr/>
        </p:nvSpPr>
        <p:spPr>
          <a:xfrm>
            <a:off x="4670585" y="4348766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3</a:t>
            </a: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24F75400-39CF-4D0D-4C5A-DEBE1B629153}"/>
              </a:ext>
            </a:extLst>
          </p:cNvPr>
          <p:cNvCxnSpPr>
            <a:stCxn id="5" idx="1"/>
            <a:endCxn id="4" idx="3"/>
          </p:cNvCxnSpPr>
          <p:nvPr/>
        </p:nvCxnSpPr>
        <p:spPr>
          <a:xfrm flipH="1">
            <a:off x="2505456" y="4601750"/>
            <a:ext cx="31194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E60BB3D1-9BB1-E29F-6281-F5B803688E04}"/>
              </a:ext>
            </a:extLst>
          </p:cNvPr>
          <p:cNvCxnSpPr>
            <a:stCxn id="6" idx="1"/>
            <a:endCxn id="5" idx="3"/>
          </p:cNvCxnSpPr>
          <p:nvPr/>
        </p:nvCxnSpPr>
        <p:spPr>
          <a:xfrm flipH="1">
            <a:off x="4358640" y="4601750"/>
            <a:ext cx="31194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8FFB6BD-B78A-0482-459F-0C01163398B7}"/>
              </a:ext>
            </a:extLst>
          </p:cNvPr>
          <p:cNvSpPr/>
          <p:nvPr/>
        </p:nvSpPr>
        <p:spPr>
          <a:xfrm>
            <a:off x="4670584" y="3568478"/>
            <a:ext cx="1541239" cy="50596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master</a:t>
            </a: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D3D85555-BD21-E563-8E19-0A88A1D2E5D9}"/>
              </a:ext>
            </a:extLst>
          </p:cNvPr>
          <p:cNvCxnSpPr>
            <a:cxnSpLocks/>
            <a:stCxn id="9" idx="2"/>
            <a:endCxn id="6" idx="0"/>
          </p:cNvCxnSpPr>
          <p:nvPr/>
        </p:nvCxnSpPr>
        <p:spPr>
          <a:xfrm>
            <a:off x="5441204" y="4074446"/>
            <a:ext cx="1" cy="27432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E09F759-22B6-487B-C7A4-1D9D4C554A5C}"/>
              </a:ext>
            </a:extLst>
          </p:cNvPr>
          <p:cNvSpPr/>
          <p:nvPr/>
        </p:nvSpPr>
        <p:spPr>
          <a:xfrm>
            <a:off x="8375902" y="5986907"/>
            <a:ext cx="1541239" cy="5059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schemeClr val="tx1"/>
                </a:solidFill>
              </a:rPr>
              <a:t>Новая ветка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2396514F-4ACF-7B60-F097-CE0FD5260806}"/>
              </a:ext>
            </a:extLst>
          </p:cNvPr>
          <p:cNvSpPr/>
          <p:nvPr/>
        </p:nvSpPr>
        <p:spPr>
          <a:xfrm>
            <a:off x="6211823" y="5224764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</a:t>
            </a:r>
            <a:r>
              <a:rPr lang="ru-RU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1B9C7CBB-CFE3-AB13-41E9-F0337012CB49}"/>
              </a:ext>
            </a:extLst>
          </p:cNvPr>
          <p:cNvSpPr/>
          <p:nvPr/>
        </p:nvSpPr>
        <p:spPr>
          <a:xfrm>
            <a:off x="8375903" y="5224764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</a:t>
            </a:r>
            <a:r>
              <a:rPr lang="ru-RU">
                <a:solidFill>
                  <a:schemeClr val="tx1"/>
                </a:solidFill>
              </a:rPr>
              <a:t>5</a:t>
            </a:r>
          </a:p>
        </p:txBody>
      </p:sp>
      <p:cxnSp>
        <p:nvCxnSpPr>
          <p:cNvPr id="17" name="Соединитель: уступ 16">
            <a:extLst>
              <a:ext uri="{FF2B5EF4-FFF2-40B4-BE49-F238E27FC236}">
                <a16:creationId xmlns:a16="http://schemas.microsoft.com/office/drawing/2014/main" id="{6BD85CB7-4292-DE10-F2A8-629C091EADC7}"/>
              </a:ext>
            </a:extLst>
          </p:cNvPr>
          <p:cNvCxnSpPr>
            <a:stCxn id="14" idx="1"/>
            <a:endCxn id="6" idx="2"/>
          </p:cNvCxnSpPr>
          <p:nvPr/>
        </p:nvCxnSpPr>
        <p:spPr>
          <a:xfrm rot="10800000">
            <a:off x="5441205" y="4854734"/>
            <a:ext cx="770618" cy="623014"/>
          </a:xfrm>
          <a:prstGeom prst="bent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30C2F7A8-F0A4-EAF9-EA98-1A8F8250FE44}"/>
              </a:ext>
            </a:extLst>
          </p:cNvPr>
          <p:cNvCxnSpPr>
            <a:stCxn id="15" idx="1"/>
            <a:endCxn id="14" idx="3"/>
          </p:cNvCxnSpPr>
          <p:nvPr/>
        </p:nvCxnSpPr>
        <p:spPr>
          <a:xfrm flipH="1">
            <a:off x="7753062" y="5477748"/>
            <a:ext cx="62284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9A70A7FD-82D0-0B67-E026-387A1F59509D}"/>
              </a:ext>
            </a:extLst>
          </p:cNvPr>
          <p:cNvCxnSpPr>
            <a:stCxn id="11" idx="0"/>
            <a:endCxn id="15" idx="2"/>
          </p:cNvCxnSpPr>
          <p:nvPr/>
        </p:nvCxnSpPr>
        <p:spPr>
          <a:xfrm flipV="1">
            <a:off x="9146522" y="5730732"/>
            <a:ext cx="1" cy="25617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96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242D9B-57E3-7504-3E9B-79E64EDF4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Переключение веток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4C446E-F4F8-EC85-F2D2-55FC64F30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3841"/>
            <a:ext cx="10515600" cy="229145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/>
              <a:t>Существует еще один указатель </a:t>
            </a:r>
            <a:r>
              <a:rPr lang="en-US"/>
              <a:t>HEAD</a:t>
            </a:r>
            <a:r>
              <a:rPr lang="ru-RU"/>
              <a:t>, который указывает на коммит, чье состояние сейчас и развернуто в рабочей области. Те файлы, которые есть в папочке, образовались с помощью последовательности коммитов, на которую указывает </a:t>
            </a:r>
            <a:r>
              <a:rPr lang="en-US"/>
              <a:t>HEAD</a:t>
            </a:r>
            <a:r>
              <a:rPr lang="ru-RU"/>
              <a:t>.</a:t>
            </a:r>
          </a:p>
          <a:p>
            <a:pPr marL="0" indent="0">
              <a:buNone/>
            </a:pPr>
            <a:r>
              <a:rPr lang="ru-RU"/>
              <a:t>Если переключить указатель </a:t>
            </a:r>
            <a:r>
              <a:rPr lang="en-US"/>
              <a:t>HEAD </a:t>
            </a:r>
            <a:r>
              <a:rPr lang="ru-RU"/>
              <a:t>с помощью команды </a:t>
            </a:r>
            <a:r>
              <a:rPr lang="en-US" b="1"/>
              <a:t>git checkout </a:t>
            </a:r>
            <a:r>
              <a:rPr lang="ru-RU"/>
              <a:t>на </a:t>
            </a:r>
            <a:r>
              <a:rPr lang="en-US"/>
              <a:t>master </a:t>
            </a:r>
            <a:r>
              <a:rPr lang="ru-RU"/>
              <a:t>или «Новая ветка», то мы получим разные цепочки изменений, а значит и разные состояния рабочих областей.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5385AF3-7DAA-CB6B-0562-D415ED497F34}"/>
              </a:ext>
            </a:extLst>
          </p:cNvPr>
          <p:cNvSpPr/>
          <p:nvPr/>
        </p:nvSpPr>
        <p:spPr>
          <a:xfrm>
            <a:off x="964217" y="5208302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1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3843888A-D6C6-FD3B-4DF1-787DE8EF150B}"/>
              </a:ext>
            </a:extLst>
          </p:cNvPr>
          <p:cNvSpPr/>
          <p:nvPr/>
        </p:nvSpPr>
        <p:spPr>
          <a:xfrm>
            <a:off x="2817401" y="5208302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2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F272625A-7957-0671-75E1-22AA5771FF88}"/>
              </a:ext>
            </a:extLst>
          </p:cNvPr>
          <p:cNvSpPr/>
          <p:nvPr/>
        </p:nvSpPr>
        <p:spPr>
          <a:xfrm>
            <a:off x="4670585" y="5208302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3</a:t>
            </a: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33EE21A1-4013-98D5-AC1A-8C2D5CCC107E}"/>
              </a:ext>
            </a:extLst>
          </p:cNvPr>
          <p:cNvCxnSpPr>
            <a:stCxn id="5" idx="1"/>
            <a:endCxn id="4" idx="3"/>
          </p:cNvCxnSpPr>
          <p:nvPr/>
        </p:nvCxnSpPr>
        <p:spPr>
          <a:xfrm flipH="1">
            <a:off x="2505456" y="5461286"/>
            <a:ext cx="31194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A94A5D55-82D3-FFA9-23CD-44C754D2C3AE}"/>
              </a:ext>
            </a:extLst>
          </p:cNvPr>
          <p:cNvCxnSpPr>
            <a:stCxn id="6" idx="1"/>
            <a:endCxn id="5" idx="3"/>
          </p:cNvCxnSpPr>
          <p:nvPr/>
        </p:nvCxnSpPr>
        <p:spPr>
          <a:xfrm flipH="1">
            <a:off x="4358640" y="5461286"/>
            <a:ext cx="31194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2708161-FF0F-A2E6-CFC4-6F2ADFC11961}"/>
              </a:ext>
            </a:extLst>
          </p:cNvPr>
          <p:cNvSpPr/>
          <p:nvPr/>
        </p:nvSpPr>
        <p:spPr>
          <a:xfrm>
            <a:off x="6626351" y="4495800"/>
            <a:ext cx="1541239" cy="50596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master</a:t>
            </a: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ADA15616-8E4E-EFCF-21D9-3C317EEDB604}"/>
              </a:ext>
            </a:extLst>
          </p:cNvPr>
          <p:cNvCxnSpPr>
            <a:cxnSpLocks/>
            <a:stCxn id="9" idx="2"/>
            <a:endCxn id="17" idx="0"/>
          </p:cNvCxnSpPr>
          <p:nvPr/>
        </p:nvCxnSpPr>
        <p:spPr>
          <a:xfrm>
            <a:off x="7396971" y="5001768"/>
            <a:ext cx="0" cy="2131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A067378-F4A1-9194-5B28-7A15DFFF31EC}"/>
              </a:ext>
            </a:extLst>
          </p:cNvPr>
          <p:cNvSpPr/>
          <p:nvPr/>
        </p:nvSpPr>
        <p:spPr>
          <a:xfrm>
            <a:off x="10351006" y="6084300"/>
            <a:ext cx="1541239" cy="5059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schemeClr val="tx1"/>
                </a:solidFill>
              </a:rPr>
              <a:t>Новая ветка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A1DCD026-8694-033F-0209-745A5844DFF2}"/>
              </a:ext>
            </a:extLst>
          </p:cNvPr>
          <p:cNvSpPr/>
          <p:nvPr/>
        </p:nvSpPr>
        <p:spPr>
          <a:xfrm>
            <a:off x="6211823" y="6084300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</a:t>
            </a:r>
            <a:r>
              <a:rPr lang="ru-RU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861AD12E-82FF-EF16-F25F-DE3153898171}"/>
              </a:ext>
            </a:extLst>
          </p:cNvPr>
          <p:cNvSpPr/>
          <p:nvPr/>
        </p:nvSpPr>
        <p:spPr>
          <a:xfrm>
            <a:off x="8375903" y="6084300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</a:t>
            </a:r>
            <a:r>
              <a:rPr lang="ru-RU">
                <a:solidFill>
                  <a:schemeClr val="tx1"/>
                </a:solidFill>
              </a:rPr>
              <a:t>5</a:t>
            </a:r>
          </a:p>
        </p:txBody>
      </p:sp>
      <p:cxnSp>
        <p:nvCxnSpPr>
          <p:cNvPr id="14" name="Соединитель: уступ 13">
            <a:extLst>
              <a:ext uri="{FF2B5EF4-FFF2-40B4-BE49-F238E27FC236}">
                <a16:creationId xmlns:a16="http://schemas.microsoft.com/office/drawing/2014/main" id="{62009A88-F602-950F-4AA5-8BEFE2DA6050}"/>
              </a:ext>
            </a:extLst>
          </p:cNvPr>
          <p:cNvCxnSpPr>
            <a:stCxn id="12" idx="1"/>
            <a:endCxn id="6" idx="2"/>
          </p:cNvCxnSpPr>
          <p:nvPr/>
        </p:nvCxnSpPr>
        <p:spPr>
          <a:xfrm rot="10800000">
            <a:off x="5441205" y="5714270"/>
            <a:ext cx="770618" cy="623014"/>
          </a:xfrm>
          <a:prstGeom prst="bent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B066FD30-440F-9E45-CC50-5A6642AAE339}"/>
              </a:ext>
            </a:extLst>
          </p:cNvPr>
          <p:cNvCxnSpPr>
            <a:stCxn id="13" idx="1"/>
            <a:endCxn id="12" idx="3"/>
          </p:cNvCxnSpPr>
          <p:nvPr/>
        </p:nvCxnSpPr>
        <p:spPr>
          <a:xfrm flipH="1">
            <a:off x="7753062" y="6337284"/>
            <a:ext cx="62284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F4CA8958-42C5-825C-5DD8-8AB252235473}"/>
              </a:ext>
            </a:extLst>
          </p:cNvPr>
          <p:cNvCxnSpPr>
            <a:cxnSpLocks/>
            <a:stCxn id="11" idx="1"/>
            <a:endCxn id="13" idx="3"/>
          </p:cNvCxnSpPr>
          <p:nvPr/>
        </p:nvCxnSpPr>
        <p:spPr>
          <a:xfrm flipH="1">
            <a:off x="9917142" y="6337284"/>
            <a:ext cx="433864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BDFC1AE6-AAE9-3AD2-D4EF-8F7F4996B2A5}"/>
              </a:ext>
            </a:extLst>
          </p:cNvPr>
          <p:cNvSpPr/>
          <p:nvPr/>
        </p:nvSpPr>
        <p:spPr>
          <a:xfrm>
            <a:off x="6626351" y="5214890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</a:t>
            </a:r>
            <a:r>
              <a:rPr lang="ru-RU">
                <a:solidFill>
                  <a:schemeClr val="tx1"/>
                </a:solidFill>
              </a:rPr>
              <a:t>6</a:t>
            </a:r>
          </a:p>
        </p:txBody>
      </p: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6A84FEBE-2B14-5369-1F6F-04F0534DF0B7}"/>
              </a:ext>
            </a:extLst>
          </p:cNvPr>
          <p:cNvCxnSpPr>
            <a:stCxn id="17" idx="1"/>
            <a:endCxn id="6" idx="3"/>
          </p:cNvCxnSpPr>
          <p:nvPr/>
        </p:nvCxnSpPr>
        <p:spPr>
          <a:xfrm flipH="1" flipV="1">
            <a:off x="6211824" y="5461286"/>
            <a:ext cx="414527" cy="6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D3EBDBBD-D287-B4B9-9875-102723377232}"/>
              </a:ext>
            </a:extLst>
          </p:cNvPr>
          <p:cNvSpPr/>
          <p:nvPr/>
        </p:nvSpPr>
        <p:spPr>
          <a:xfrm>
            <a:off x="6626351" y="3776710"/>
            <a:ext cx="1541239" cy="50596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HEAD</a:t>
            </a: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F3C600F7-EF49-91D0-5191-5DE12848402E}"/>
              </a:ext>
            </a:extLst>
          </p:cNvPr>
          <p:cNvCxnSpPr>
            <a:stCxn id="22" idx="2"/>
            <a:endCxn id="9" idx="0"/>
          </p:cNvCxnSpPr>
          <p:nvPr/>
        </p:nvCxnSpPr>
        <p:spPr>
          <a:xfrm>
            <a:off x="7396971" y="4282678"/>
            <a:ext cx="0" cy="2131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62420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242D9B-57E3-7504-3E9B-79E64EDF4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Слияние веток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4C446E-F4F8-EC85-F2D2-55FC64F30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3841"/>
            <a:ext cx="10515600" cy="22914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/>
              <a:t>Когда работа над отдельной задачей завершается, то необходимо внести изменения в основную ветку. Эта процедура называется слияние и выполняется командой </a:t>
            </a:r>
            <a:r>
              <a:rPr lang="en-US" b="1"/>
              <a:t>git merge</a:t>
            </a:r>
            <a:r>
              <a:rPr lang="en-US"/>
              <a:t>. </a:t>
            </a:r>
            <a:r>
              <a:rPr lang="ru-RU"/>
              <a:t>В результате появляется новый коммит, который ссылается на два предыдущих коммита одновременно.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5385AF3-7DAA-CB6B-0562-D415ED497F34}"/>
              </a:ext>
            </a:extLst>
          </p:cNvPr>
          <p:cNvSpPr/>
          <p:nvPr/>
        </p:nvSpPr>
        <p:spPr>
          <a:xfrm>
            <a:off x="964217" y="5208302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1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3843888A-D6C6-FD3B-4DF1-787DE8EF150B}"/>
              </a:ext>
            </a:extLst>
          </p:cNvPr>
          <p:cNvSpPr/>
          <p:nvPr/>
        </p:nvSpPr>
        <p:spPr>
          <a:xfrm>
            <a:off x="2817401" y="5208302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2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F272625A-7957-0671-75E1-22AA5771FF88}"/>
              </a:ext>
            </a:extLst>
          </p:cNvPr>
          <p:cNvSpPr/>
          <p:nvPr/>
        </p:nvSpPr>
        <p:spPr>
          <a:xfrm>
            <a:off x="4670585" y="5208302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3</a:t>
            </a: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33EE21A1-4013-98D5-AC1A-8C2D5CCC107E}"/>
              </a:ext>
            </a:extLst>
          </p:cNvPr>
          <p:cNvCxnSpPr>
            <a:stCxn id="5" idx="1"/>
            <a:endCxn id="4" idx="3"/>
          </p:cNvCxnSpPr>
          <p:nvPr/>
        </p:nvCxnSpPr>
        <p:spPr>
          <a:xfrm flipH="1">
            <a:off x="2505456" y="5461286"/>
            <a:ext cx="31194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A94A5D55-82D3-FFA9-23CD-44C754D2C3AE}"/>
              </a:ext>
            </a:extLst>
          </p:cNvPr>
          <p:cNvCxnSpPr>
            <a:stCxn id="6" idx="1"/>
            <a:endCxn id="5" idx="3"/>
          </p:cNvCxnSpPr>
          <p:nvPr/>
        </p:nvCxnSpPr>
        <p:spPr>
          <a:xfrm flipH="1">
            <a:off x="4358640" y="5461286"/>
            <a:ext cx="31194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2708161-FF0F-A2E6-CFC4-6F2ADFC11961}"/>
              </a:ext>
            </a:extLst>
          </p:cNvPr>
          <p:cNvSpPr/>
          <p:nvPr/>
        </p:nvSpPr>
        <p:spPr>
          <a:xfrm>
            <a:off x="9491471" y="4458035"/>
            <a:ext cx="1541239" cy="50596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master</a:t>
            </a: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ADA15616-8E4E-EFCF-21D9-3C317EEDB604}"/>
              </a:ext>
            </a:extLst>
          </p:cNvPr>
          <p:cNvCxnSpPr>
            <a:cxnSpLocks/>
            <a:stCxn id="9" idx="2"/>
            <a:endCxn id="18" idx="0"/>
          </p:cNvCxnSpPr>
          <p:nvPr/>
        </p:nvCxnSpPr>
        <p:spPr>
          <a:xfrm>
            <a:off x="10262091" y="4964003"/>
            <a:ext cx="0" cy="25579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A067378-F4A1-9194-5B28-7A15DFFF31EC}"/>
              </a:ext>
            </a:extLst>
          </p:cNvPr>
          <p:cNvSpPr/>
          <p:nvPr/>
        </p:nvSpPr>
        <p:spPr>
          <a:xfrm>
            <a:off x="10351006" y="6084300"/>
            <a:ext cx="1541239" cy="5059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schemeClr val="tx1"/>
                </a:solidFill>
              </a:rPr>
              <a:t>Новая ветка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A1DCD026-8694-033F-0209-745A5844DFF2}"/>
              </a:ext>
            </a:extLst>
          </p:cNvPr>
          <p:cNvSpPr/>
          <p:nvPr/>
        </p:nvSpPr>
        <p:spPr>
          <a:xfrm>
            <a:off x="6211823" y="6084300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</a:t>
            </a:r>
            <a:r>
              <a:rPr lang="ru-RU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861AD12E-82FF-EF16-F25F-DE3153898171}"/>
              </a:ext>
            </a:extLst>
          </p:cNvPr>
          <p:cNvSpPr/>
          <p:nvPr/>
        </p:nvSpPr>
        <p:spPr>
          <a:xfrm>
            <a:off x="8375903" y="6084300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</a:t>
            </a:r>
            <a:r>
              <a:rPr lang="ru-RU">
                <a:solidFill>
                  <a:schemeClr val="tx1"/>
                </a:solidFill>
              </a:rPr>
              <a:t>5</a:t>
            </a:r>
          </a:p>
        </p:txBody>
      </p:sp>
      <p:cxnSp>
        <p:nvCxnSpPr>
          <p:cNvPr id="14" name="Соединитель: уступ 13">
            <a:extLst>
              <a:ext uri="{FF2B5EF4-FFF2-40B4-BE49-F238E27FC236}">
                <a16:creationId xmlns:a16="http://schemas.microsoft.com/office/drawing/2014/main" id="{62009A88-F602-950F-4AA5-8BEFE2DA6050}"/>
              </a:ext>
            </a:extLst>
          </p:cNvPr>
          <p:cNvCxnSpPr>
            <a:stCxn id="12" idx="1"/>
            <a:endCxn id="6" idx="2"/>
          </p:cNvCxnSpPr>
          <p:nvPr/>
        </p:nvCxnSpPr>
        <p:spPr>
          <a:xfrm rot="10800000">
            <a:off x="5441205" y="5714270"/>
            <a:ext cx="770618" cy="623014"/>
          </a:xfrm>
          <a:prstGeom prst="bent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B066FD30-440F-9E45-CC50-5A6642AAE339}"/>
              </a:ext>
            </a:extLst>
          </p:cNvPr>
          <p:cNvCxnSpPr>
            <a:stCxn id="13" idx="1"/>
            <a:endCxn id="12" idx="3"/>
          </p:cNvCxnSpPr>
          <p:nvPr/>
        </p:nvCxnSpPr>
        <p:spPr>
          <a:xfrm flipH="1">
            <a:off x="7753062" y="6337284"/>
            <a:ext cx="62284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F4CA8958-42C5-825C-5DD8-8AB252235473}"/>
              </a:ext>
            </a:extLst>
          </p:cNvPr>
          <p:cNvCxnSpPr>
            <a:cxnSpLocks/>
            <a:stCxn id="11" idx="1"/>
            <a:endCxn id="13" idx="3"/>
          </p:cNvCxnSpPr>
          <p:nvPr/>
        </p:nvCxnSpPr>
        <p:spPr>
          <a:xfrm flipH="1">
            <a:off x="9917142" y="6337284"/>
            <a:ext cx="433864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BDFC1AE6-AAE9-3AD2-D4EF-8F7F4996B2A5}"/>
              </a:ext>
            </a:extLst>
          </p:cNvPr>
          <p:cNvSpPr/>
          <p:nvPr/>
        </p:nvSpPr>
        <p:spPr>
          <a:xfrm>
            <a:off x="6626351" y="5214890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Commit </a:t>
            </a:r>
            <a:r>
              <a:rPr lang="ru-RU">
                <a:solidFill>
                  <a:schemeClr val="tx1"/>
                </a:solidFill>
              </a:rPr>
              <a:t>6</a:t>
            </a:r>
          </a:p>
        </p:txBody>
      </p: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6A84FEBE-2B14-5369-1F6F-04F0534DF0B7}"/>
              </a:ext>
            </a:extLst>
          </p:cNvPr>
          <p:cNvCxnSpPr>
            <a:stCxn id="17" idx="1"/>
            <a:endCxn id="6" idx="3"/>
          </p:cNvCxnSpPr>
          <p:nvPr/>
        </p:nvCxnSpPr>
        <p:spPr>
          <a:xfrm flipH="1" flipV="1">
            <a:off x="6211824" y="5461286"/>
            <a:ext cx="414527" cy="6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D3EBDBBD-D287-B4B9-9875-102723377232}"/>
              </a:ext>
            </a:extLst>
          </p:cNvPr>
          <p:cNvSpPr/>
          <p:nvPr/>
        </p:nvSpPr>
        <p:spPr>
          <a:xfrm>
            <a:off x="9491471" y="3738945"/>
            <a:ext cx="1541239" cy="50596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HEAD</a:t>
            </a: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F3C600F7-EF49-91D0-5191-5DE12848402E}"/>
              </a:ext>
            </a:extLst>
          </p:cNvPr>
          <p:cNvCxnSpPr>
            <a:stCxn id="22" idx="2"/>
            <a:endCxn id="9" idx="0"/>
          </p:cNvCxnSpPr>
          <p:nvPr/>
        </p:nvCxnSpPr>
        <p:spPr>
          <a:xfrm>
            <a:off x="10262091" y="4244913"/>
            <a:ext cx="0" cy="2131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7E59AAC0-CB62-A39A-09BB-E60B49AD0AB4}"/>
              </a:ext>
            </a:extLst>
          </p:cNvPr>
          <p:cNvSpPr/>
          <p:nvPr/>
        </p:nvSpPr>
        <p:spPr>
          <a:xfrm>
            <a:off x="9491471" y="5219796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Merge commit</a:t>
            </a: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1C439245-AC6B-A9D5-5EB7-DB6ADE69E053}"/>
              </a:ext>
            </a:extLst>
          </p:cNvPr>
          <p:cNvCxnSpPr>
            <a:stCxn id="18" idx="1"/>
            <a:endCxn id="17" idx="3"/>
          </p:cNvCxnSpPr>
          <p:nvPr/>
        </p:nvCxnSpPr>
        <p:spPr>
          <a:xfrm flipH="1" flipV="1">
            <a:off x="8167590" y="5467874"/>
            <a:ext cx="1323881" cy="490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: уступ 25">
            <a:extLst>
              <a:ext uri="{FF2B5EF4-FFF2-40B4-BE49-F238E27FC236}">
                <a16:creationId xmlns:a16="http://schemas.microsoft.com/office/drawing/2014/main" id="{2DD61789-934D-3430-3D1A-9D78AB216C92}"/>
              </a:ext>
            </a:extLst>
          </p:cNvPr>
          <p:cNvCxnSpPr>
            <a:stCxn id="18" idx="2"/>
            <a:endCxn id="13" idx="0"/>
          </p:cNvCxnSpPr>
          <p:nvPr/>
        </p:nvCxnSpPr>
        <p:spPr>
          <a:xfrm rot="5400000">
            <a:off x="9525039" y="5347248"/>
            <a:ext cx="358536" cy="1115568"/>
          </a:xfrm>
          <a:prstGeom prst="bentConnector3">
            <a:avLst>
              <a:gd name="adj1" fmla="val 26197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09484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D5BC8F-FAE1-331E-D412-59B7DD775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Конфликт слияния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331118-B75A-BBE2-7681-DBD0D04BB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86967"/>
          </a:xfrm>
        </p:spPr>
        <p:txBody>
          <a:bodyPr/>
          <a:lstStyle/>
          <a:p>
            <a:pPr marL="0" indent="0">
              <a:buNone/>
            </a:pPr>
            <a:r>
              <a:rPr lang="ru-RU"/>
              <a:t>В результате слияния изменения всех путей сливаются в один путь. Но что делать, если мы общие файлы в разных ветках, как объединять эти изменения?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A579D04B-4971-586B-72BE-CA769E341E33}"/>
              </a:ext>
            </a:extLst>
          </p:cNvPr>
          <p:cNvGrpSpPr/>
          <p:nvPr/>
        </p:nvGrpSpPr>
        <p:grpSpPr>
          <a:xfrm>
            <a:off x="7153287" y="3683000"/>
            <a:ext cx="4762500" cy="2809875"/>
            <a:chOff x="7153287" y="3683000"/>
            <a:chExt cx="4762500" cy="2809875"/>
          </a:xfrm>
        </p:grpSpPr>
        <p:sp>
          <p:nvSpPr>
            <p:cNvPr id="5" name="Прямоугольник: скругленные углы 4">
              <a:extLst>
                <a:ext uri="{FF2B5EF4-FFF2-40B4-BE49-F238E27FC236}">
                  <a16:creationId xmlns:a16="http://schemas.microsoft.com/office/drawing/2014/main" id="{F8F66CC7-C322-87FC-7C53-125724065A47}"/>
                </a:ext>
              </a:extLst>
            </p:cNvPr>
            <p:cNvSpPr/>
            <p:nvPr/>
          </p:nvSpPr>
          <p:spPr>
            <a:xfrm>
              <a:off x="7153287" y="3683000"/>
              <a:ext cx="4762500" cy="2809875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rgbClr val="0070C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2" descr="Free File SVG, PNG Icon, Symbol. Download Image.">
              <a:extLst>
                <a:ext uri="{FF2B5EF4-FFF2-40B4-BE49-F238E27FC236}">
                  <a16:creationId xmlns:a16="http://schemas.microsoft.com/office/drawing/2014/main" id="{7615EB03-3E4C-2A17-A113-D0FABC555B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2855" y="4315971"/>
              <a:ext cx="671513" cy="671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7021BCC-CC08-EDC6-3595-529015F28BC3}"/>
                </a:ext>
              </a:extLst>
            </p:cNvPr>
            <p:cNvSpPr txBox="1"/>
            <p:nvPr/>
          </p:nvSpPr>
          <p:spPr>
            <a:xfrm>
              <a:off x="8184368" y="4436344"/>
              <a:ext cx="11477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Продукты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6B43F67-647F-900B-2492-7A25E06C8455}"/>
                </a:ext>
              </a:extLst>
            </p:cNvPr>
            <p:cNvSpPr txBox="1"/>
            <p:nvPr/>
          </p:nvSpPr>
          <p:spPr>
            <a:xfrm>
              <a:off x="8298668" y="4877395"/>
              <a:ext cx="2762250" cy="1200329"/>
            </a:xfrm>
            <a:prstGeom prst="rect">
              <a:avLst/>
            </a:prstGeom>
            <a:noFill/>
            <a:ln w="28575">
              <a:solidFill>
                <a:schemeClr val="bg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>
                  <a:solidFill>
                    <a:schemeClr val="tx2"/>
                  </a:solidFill>
                </a:rPr>
                <a:t>Молоко</a:t>
              </a:r>
            </a:p>
            <a:p>
              <a:r>
                <a:rPr lang="ru-RU">
                  <a:solidFill>
                    <a:schemeClr val="tx2"/>
                  </a:solidFill>
                </a:rPr>
                <a:t>Яблоки</a:t>
              </a:r>
            </a:p>
            <a:p>
              <a:r>
                <a:rPr lang="ru-RU">
                  <a:solidFill>
                    <a:srgbClr val="00B050"/>
                  </a:solidFill>
                </a:rPr>
                <a:t>+ Рыба</a:t>
              </a:r>
            </a:p>
            <a:p>
              <a:r>
                <a:rPr lang="ru-RU">
                  <a:solidFill>
                    <a:schemeClr val="tx2"/>
                  </a:solidFill>
                </a:rPr>
                <a:t>Пельмени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ABA395C-8BEF-5C18-86D7-19DBF0154864}"/>
                </a:ext>
              </a:extLst>
            </p:cNvPr>
            <p:cNvSpPr txBox="1"/>
            <p:nvPr/>
          </p:nvSpPr>
          <p:spPr>
            <a:xfrm>
              <a:off x="10661924" y="3734038"/>
              <a:ext cx="1098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Commit</a:t>
              </a:r>
              <a:r>
                <a:rPr lang="ru-RU"/>
                <a:t> 6</a:t>
              </a: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8169B444-E656-B5F1-5EA4-B49AAA42DBED}"/>
              </a:ext>
            </a:extLst>
          </p:cNvPr>
          <p:cNvGrpSpPr/>
          <p:nvPr/>
        </p:nvGrpSpPr>
        <p:grpSpPr>
          <a:xfrm>
            <a:off x="838200" y="3734038"/>
            <a:ext cx="4762500" cy="2809875"/>
            <a:chOff x="7153287" y="3683000"/>
            <a:chExt cx="4762500" cy="2809875"/>
          </a:xfrm>
        </p:grpSpPr>
        <p:sp>
          <p:nvSpPr>
            <p:cNvPr id="11" name="Прямоугольник: скругленные углы 10">
              <a:extLst>
                <a:ext uri="{FF2B5EF4-FFF2-40B4-BE49-F238E27FC236}">
                  <a16:creationId xmlns:a16="http://schemas.microsoft.com/office/drawing/2014/main" id="{B254948B-7421-23FA-ACDA-7D2EB97CA8FA}"/>
                </a:ext>
              </a:extLst>
            </p:cNvPr>
            <p:cNvSpPr/>
            <p:nvPr/>
          </p:nvSpPr>
          <p:spPr>
            <a:xfrm>
              <a:off x="7153287" y="3683000"/>
              <a:ext cx="4762500" cy="2809875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rgbClr val="0070C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2" descr="Free File SVG, PNG Icon, Symbol. Download Image.">
              <a:extLst>
                <a:ext uri="{FF2B5EF4-FFF2-40B4-BE49-F238E27FC236}">
                  <a16:creationId xmlns:a16="http://schemas.microsoft.com/office/drawing/2014/main" id="{3C7A86E8-EBCD-0025-8CAB-AF733AC797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2855" y="4315971"/>
              <a:ext cx="671513" cy="671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4263AEF-E0D9-0F19-5839-F6FD5C39CE5A}"/>
                </a:ext>
              </a:extLst>
            </p:cNvPr>
            <p:cNvSpPr txBox="1"/>
            <p:nvPr/>
          </p:nvSpPr>
          <p:spPr>
            <a:xfrm>
              <a:off x="8184368" y="4436344"/>
              <a:ext cx="11477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Продукты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CC49DB3-7287-1820-179D-34D6EAF14E96}"/>
                </a:ext>
              </a:extLst>
            </p:cNvPr>
            <p:cNvSpPr txBox="1"/>
            <p:nvPr/>
          </p:nvSpPr>
          <p:spPr>
            <a:xfrm>
              <a:off x="8298668" y="4877395"/>
              <a:ext cx="2762250" cy="1200329"/>
            </a:xfrm>
            <a:prstGeom prst="rect">
              <a:avLst/>
            </a:prstGeom>
            <a:noFill/>
            <a:ln w="28575">
              <a:solidFill>
                <a:schemeClr val="bg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>
                  <a:solidFill>
                    <a:schemeClr val="tx2"/>
                  </a:solidFill>
                </a:rPr>
                <a:t>Молоко</a:t>
              </a:r>
            </a:p>
            <a:p>
              <a:r>
                <a:rPr lang="ru-RU">
                  <a:solidFill>
                    <a:schemeClr val="tx2"/>
                  </a:solidFill>
                </a:rPr>
                <a:t>Яблоки</a:t>
              </a:r>
            </a:p>
            <a:p>
              <a:r>
                <a:rPr lang="ru-RU">
                  <a:solidFill>
                    <a:srgbClr val="00B050"/>
                  </a:solidFill>
                </a:rPr>
                <a:t>+ Мясо</a:t>
              </a:r>
            </a:p>
            <a:p>
              <a:r>
                <a:rPr lang="ru-RU">
                  <a:solidFill>
                    <a:schemeClr val="tx2"/>
                  </a:solidFill>
                </a:rPr>
                <a:t>Пельмени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60B8DF2-E9DE-C7B4-5D3E-95D670FB7D5B}"/>
                </a:ext>
              </a:extLst>
            </p:cNvPr>
            <p:cNvSpPr txBox="1"/>
            <p:nvPr/>
          </p:nvSpPr>
          <p:spPr>
            <a:xfrm>
              <a:off x="10661924" y="3734038"/>
              <a:ext cx="1098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Commit</a:t>
              </a:r>
              <a:r>
                <a:rPr lang="ru-RU"/>
                <a:t> 5</a:t>
              </a:r>
            </a:p>
          </p:txBody>
        </p:sp>
      </p:grp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D67F486F-E154-2B53-514B-F137CD4D7C04}"/>
              </a:ext>
            </a:extLst>
          </p:cNvPr>
          <p:cNvSpPr/>
          <p:nvPr/>
        </p:nvSpPr>
        <p:spPr>
          <a:xfrm>
            <a:off x="5600700" y="2958457"/>
            <a:ext cx="1541239" cy="5059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Merge commit</a:t>
            </a:r>
            <a:r>
              <a:rPr lang="ru-RU">
                <a:solidFill>
                  <a:schemeClr val="tx1"/>
                </a:solidFill>
              </a:rPr>
              <a:t> ???</a:t>
            </a:r>
          </a:p>
        </p:txBody>
      </p: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030C2B71-0EC4-BD65-0661-68A3B9A61347}"/>
              </a:ext>
            </a:extLst>
          </p:cNvPr>
          <p:cNvCxnSpPr>
            <a:endCxn id="11" idx="0"/>
          </p:cNvCxnSpPr>
          <p:nvPr/>
        </p:nvCxnSpPr>
        <p:spPr>
          <a:xfrm flipH="1">
            <a:off x="3219450" y="3194812"/>
            <a:ext cx="2381250" cy="53922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D14CB9A7-9592-5EBC-6230-F70B83327BAB}"/>
              </a:ext>
            </a:extLst>
          </p:cNvPr>
          <p:cNvCxnSpPr>
            <a:stCxn id="16" idx="3"/>
            <a:endCxn id="5" idx="0"/>
          </p:cNvCxnSpPr>
          <p:nvPr/>
        </p:nvCxnSpPr>
        <p:spPr>
          <a:xfrm>
            <a:off x="7141939" y="3211441"/>
            <a:ext cx="2392598" cy="47155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3815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E24DFA-4E8E-361A-8584-6CE9B53E7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Предыстория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F9E4CB-8A50-5DDB-2E4A-13E2EA73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38675" cy="435074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/>
              <a:t>Но он однажды папочек стало так много, что он в них запутался =(</a:t>
            </a:r>
          </a:p>
        </p:txBody>
      </p:sp>
      <p:pic>
        <p:nvPicPr>
          <p:cNvPr id="3076" name="Picture 4" descr="BOOM — Fellowship Church">
            <a:extLst>
              <a:ext uri="{FF2B5EF4-FFF2-40B4-BE49-F238E27FC236}">
                <a16:creationId xmlns:a16="http://schemas.microsoft.com/office/drawing/2014/main" id="{3D2C18AA-14FA-E29A-4B76-5141BCDA02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475" y="2998199"/>
            <a:ext cx="2105025" cy="129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E115FD3A-C0D6-F5CC-A4E2-BDA854127DFF}"/>
              </a:ext>
            </a:extLst>
          </p:cNvPr>
          <p:cNvGrpSpPr/>
          <p:nvPr/>
        </p:nvGrpSpPr>
        <p:grpSpPr>
          <a:xfrm rot="1262065">
            <a:off x="6124524" y="4090217"/>
            <a:ext cx="3271619" cy="862011"/>
            <a:chOff x="6005514" y="1724026"/>
            <a:chExt cx="3271619" cy="862011"/>
          </a:xfrm>
        </p:grpSpPr>
        <p:pic>
          <p:nvPicPr>
            <p:cNvPr id="18" name="Picture 4" descr="Folder Icon Vector Art, Icons, and Graphics for Free Download">
              <a:extLst>
                <a:ext uri="{FF2B5EF4-FFF2-40B4-BE49-F238E27FC236}">
                  <a16:creationId xmlns:a16="http://schemas.microsoft.com/office/drawing/2014/main" id="{FBD2ECC4-5D6F-D601-AAB8-48E16DBD6C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5514" y="1724026"/>
              <a:ext cx="862011" cy="862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5703D75-75A5-2BA4-1693-5B4546A67EA3}"/>
                </a:ext>
              </a:extLst>
            </p:cNvPr>
            <p:cNvSpPr txBox="1"/>
            <p:nvPr/>
          </p:nvSpPr>
          <p:spPr>
            <a:xfrm>
              <a:off x="6981825" y="1970364"/>
              <a:ext cx="22953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Супер-бот </a:t>
              </a:r>
              <a:r>
                <a:rPr lang="en-US"/>
                <a:t>27</a:t>
              </a:r>
              <a:r>
                <a:rPr lang="ru-RU"/>
                <a:t> октября</a:t>
              </a:r>
            </a:p>
          </p:txBody>
        </p:sp>
      </p:grp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2FB37B8D-280C-5884-A250-E21CC303E0FB}"/>
              </a:ext>
            </a:extLst>
          </p:cNvPr>
          <p:cNvGrpSpPr/>
          <p:nvPr/>
        </p:nvGrpSpPr>
        <p:grpSpPr>
          <a:xfrm rot="775102">
            <a:off x="7610475" y="2034246"/>
            <a:ext cx="3271619" cy="862011"/>
            <a:chOff x="6005514" y="1724026"/>
            <a:chExt cx="3271619" cy="862011"/>
          </a:xfrm>
        </p:grpSpPr>
        <p:pic>
          <p:nvPicPr>
            <p:cNvPr id="21" name="Picture 4" descr="Folder Icon Vector Art, Icons, and Graphics for Free Download">
              <a:extLst>
                <a:ext uri="{FF2B5EF4-FFF2-40B4-BE49-F238E27FC236}">
                  <a16:creationId xmlns:a16="http://schemas.microsoft.com/office/drawing/2014/main" id="{95DBCD8F-84AF-5EC4-F9D7-D2FB0ADEC2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5514" y="1724026"/>
              <a:ext cx="862011" cy="862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7F688E8-521E-B89E-40FB-8D77C08A08DD}"/>
                </a:ext>
              </a:extLst>
            </p:cNvPr>
            <p:cNvSpPr txBox="1"/>
            <p:nvPr/>
          </p:nvSpPr>
          <p:spPr>
            <a:xfrm>
              <a:off x="6981825" y="1970365"/>
              <a:ext cx="22953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Супер-бот 13 октября</a:t>
              </a: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FE877B94-0A48-A656-7497-AE808C0C8912}"/>
              </a:ext>
            </a:extLst>
          </p:cNvPr>
          <p:cNvGrpSpPr/>
          <p:nvPr/>
        </p:nvGrpSpPr>
        <p:grpSpPr>
          <a:xfrm rot="19778658">
            <a:off x="5776915" y="2015111"/>
            <a:ext cx="3271619" cy="862011"/>
            <a:chOff x="6005514" y="1724026"/>
            <a:chExt cx="3271619" cy="862011"/>
          </a:xfrm>
        </p:grpSpPr>
        <p:pic>
          <p:nvPicPr>
            <p:cNvPr id="2052" name="Picture 4" descr="Folder Icon Vector Art, Icons, and Graphics for Free Download">
              <a:extLst>
                <a:ext uri="{FF2B5EF4-FFF2-40B4-BE49-F238E27FC236}">
                  <a16:creationId xmlns:a16="http://schemas.microsoft.com/office/drawing/2014/main" id="{3367BBBD-C8DB-1D9E-56EB-C5FDAD9930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5514" y="1724026"/>
              <a:ext cx="862011" cy="862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9327D1-499A-9F3F-B10D-1588AFF605A8}"/>
                </a:ext>
              </a:extLst>
            </p:cNvPr>
            <p:cNvSpPr txBox="1"/>
            <p:nvPr/>
          </p:nvSpPr>
          <p:spPr>
            <a:xfrm>
              <a:off x="6981825" y="1970365"/>
              <a:ext cx="22953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Супер-бот </a:t>
              </a:r>
              <a:r>
                <a:rPr lang="en-US"/>
                <a:t>15</a:t>
              </a:r>
              <a:r>
                <a:rPr lang="ru-RU"/>
                <a:t> октября</a:t>
              </a:r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7F961C5E-1723-2E9C-055E-44590450D0E4}"/>
              </a:ext>
            </a:extLst>
          </p:cNvPr>
          <p:cNvGrpSpPr/>
          <p:nvPr/>
        </p:nvGrpSpPr>
        <p:grpSpPr>
          <a:xfrm rot="6806055">
            <a:off x="8086275" y="4214764"/>
            <a:ext cx="3271619" cy="862011"/>
            <a:chOff x="6005514" y="1724026"/>
            <a:chExt cx="3271619" cy="862011"/>
          </a:xfrm>
        </p:grpSpPr>
        <p:pic>
          <p:nvPicPr>
            <p:cNvPr id="24" name="Picture 4" descr="Folder Icon Vector Art, Icons, and Graphics for Free Download">
              <a:extLst>
                <a:ext uri="{FF2B5EF4-FFF2-40B4-BE49-F238E27FC236}">
                  <a16:creationId xmlns:a16="http://schemas.microsoft.com/office/drawing/2014/main" id="{C8C9299A-DBCD-5479-B180-6995AE7AB4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5514" y="1724026"/>
              <a:ext cx="862011" cy="862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FE203F9-300D-0AB1-2486-ABA27F56E876}"/>
                </a:ext>
              </a:extLst>
            </p:cNvPr>
            <p:cNvSpPr txBox="1"/>
            <p:nvPr/>
          </p:nvSpPr>
          <p:spPr>
            <a:xfrm>
              <a:off x="6981825" y="1970365"/>
              <a:ext cx="22953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Супер-бот 30 октября</a:t>
              </a:r>
            </a:p>
          </p:txBody>
        </p:sp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9EB74AB5-F0EB-1D95-21BD-F0FA667C13ED}"/>
              </a:ext>
            </a:extLst>
          </p:cNvPr>
          <p:cNvGrpSpPr/>
          <p:nvPr/>
        </p:nvGrpSpPr>
        <p:grpSpPr>
          <a:xfrm rot="21380982">
            <a:off x="5557025" y="5172208"/>
            <a:ext cx="3234975" cy="862011"/>
            <a:chOff x="6005514" y="1724026"/>
            <a:chExt cx="3234975" cy="862011"/>
          </a:xfrm>
        </p:grpSpPr>
        <p:pic>
          <p:nvPicPr>
            <p:cNvPr id="27" name="Picture 4" descr="Folder Icon Vector Art, Icons, and Graphics for Free Download">
              <a:extLst>
                <a:ext uri="{FF2B5EF4-FFF2-40B4-BE49-F238E27FC236}">
                  <a16:creationId xmlns:a16="http://schemas.microsoft.com/office/drawing/2014/main" id="{9C023CC8-42CD-3C65-F020-5B056A2150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5514" y="1724026"/>
              <a:ext cx="862011" cy="862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6AAB4D9-8D9D-B8C4-75AD-CEA03D85F8F3}"/>
                </a:ext>
              </a:extLst>
            </p:cNvPr>
            <p:cNvSpPr txBox="1"/>
            <p:nvPr/>
          </p:nvSpPr>
          <p:spPr>
            <a:xfrm>
              <a:off x="7018470" y="1970365"/>
              <a:ext cx="22220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Супер-бот </a:t>
              </a:r>
              <a:r>
                <a:rPr lang="en-US"/>
                <a:t>11</a:t>
              </a:r>
              <a:r>
                <a:rPr lang="ru-RU"/>
                <a:t> ноября</a:t>
              </a:r>
            </a:p>
          </p:txBody>
        </p:sp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48D5F471-1D93-F356-9CF7-42CEABB611E6}"/>
              </a:ext>
            </a:extLst>
          </p:cNvPr>
          <p:cNvGrpSpPr/>
          <p:nvPr/>
        </p:nvGrpSpPr>
        <p:grpSpPr>
          <a:xfrm rot="1869907">
            <a:off x="8718901" y="1577705"/>
            <a:ext cx="3271619" cy="862011"/>
            <a:chOff x="6005514" y="1724026"/>
            <a:chExt cx="3271619" cy="862011"/>
          </a:xfrm>
        </p:grpSpPr>
        <p:pic>
          <p:nvPicPr>
            <p:cNvPr id="30" name="Picture 4" descr="Folder Icon Vector Art, Icons, and Graphics for Free Download">
              <a:extLst>
                <a:ext uri="{FF2B5EF4-FFF2-40B4-BE49-F238E27FC236}">
                  <a16:creationId xmlns:a16="http://schemas.microsoft.com/office/drawing/2014/main" id="{6BF81DD2-9D19-17B4-B3D2-D301255C93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5514" y="1724026"/>
              <a:ext cx="862011" cy="862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531CD25-2FC0-5631-F681-DF60C5D43447}"/>
                </a:ext>
              </a:extLst>
            </p:cNvPr>
            <p:cNvSpPr txBox="1"/>
            <p:nvPr/>
          </p:nvSpPr>
          <p:spPr>
            <a:xfrm>
              <a:off x="6981825" y="1970366"/>
              <a:ext cx="22953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Супер-бот 23 октября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32961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D5BC8F-FAE1-331E-D412-59B7DD775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Конфликт слияния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331118-B75A-BBE2-7681-DBD0D04BB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49368" cy="3794887"/>
          </a:xfrm>
        </p:spPr>
        <p:txBody>
          <a:bodyPr/>
          <a:lstStyle/>
          <a:p>
            <a:pPr marL="0" indent="0">
              <a:buNone/>
            </a:pPr>
            <a:r>
              <a:rPr lang="ru-RU"/>
              <a:t>Полученная ситуация называется конфликтом и </a:t>
            </a:r>
            <a:r>
              <a:rPr lang="en-US"/>
              <a:t>git </a:t>
            </a:r>
            <a:r>
              <a:rPr lang="ru-RU"/>
              <a:t>не может сам решить за пользователя, что ему важнее, поэтому в дело вступает автор, который уже вручную выбирает все нужные изменения.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A579D04B-4971-586B-72BE-CA769E341E33}"/>
              </a:ext>
            </a:extLst>
          </p:cNvPr>
          <p:cNvGrpSpPr/>
          <p:nvPr/>
        </p:nvGrpSpPr>
        <p:grpSpPr>
          <a:xfrm>
            <a:off x="7189863" y="1505712"/>
            <a:ext cx="4762500" cy="4987163"/>
            <a:chOff x="7189863" y="3683000"/>
            <a:chExt cx="4762500" cy="2809875"/>
          </a:xfrm>
        </p:grpSpPr>
        <p:sp>
          <p:nvSpPr>
            <p:cNvPr id="5" name="Прямоугольник: скругленные углы 4">
              <a:extLst>
                <a:ext uri="{FF2B5EF4-FFF2-40B4-BE49-F238E27FC236}">
                  <a16:creationId xmlns:a16="http://schemas.microsoft.com/office/drawing/2014/main" id="{F8F66CC7-C322-87FC-7C53-125724065A47}"/>
                </a:ext>
              </a:extLst>
            </p:cNvPr>
            <p:cNvSpPr/>
            <p:nvPr/>
          </p:nvSpPr>
          <p:spPr>
            <a:xfrm>
              <a:off x="7189863" y="3683000"/>
              <a:ext cx="4762500" cy="2809875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rgbClr val="0070C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2" descr="Free File SVG, PNG Icon, Symbol. Download Image.">
              <a:extLst>
                <a:ext uri="{FF2B5EF4-FFF2-40B4-BE49-F238E27FC236}">
                  <a16:creationId xmlns:a16="http://schemas.microsoft.com/office/drawing/2014/main" id="{7615EB03-3E4C-2A17-A113-D0FABC555B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2855" y="4315971"/>
              <a:ext cx="671513" cy="3287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7021BCC-CC08-EDC6-3595-529015F28BC3}"/>
                </a:ext>
              </a:extLst>
            </p:cNvPr>
            <p:cNvSpPr txBox="1"/>
            <p:nvPr/>
          </p:nvSpPr>
          <p:spPr>
            <a:xfrm>
              <a:off x="8184368" y="4341978"/>
              <a:ext cx="11477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/>
                <a:t>Продукты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6B43F67-647F-900B-2492-7A25E06C8455}"/>
                </a:ext>
              </a:extLst>
            </p:cNvPr>
            <p:cNvSpPr txBox="1"/>
            <p:nvPr/>
          </p:nvSpPr>
          <p:spPr>
            <a:xfrm>
              <a:off x="8260080" y="4576001"/>
              <a:ext cx="2800838" cy="1300559"/>
            </a:xfrm>
            <a:prstGeom prst="rect">
              <a:avLst/>
            </a:prstGeom>
            <a:noFill/>
            <a:ln w="28575">
              <a:solidFill>
                <a:schemeClr val="bg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>
                  <a:solidFill>
                    <a:schemeClr val="tx2"/>
                  </a:solidFill>
                </a:rPr>
                <a:t>Молоко</a:t>
              </a:r>
            </a:p>
            <a:p>
              <a:r>
                <a:rPr lang="ru-RU">
                  <a:solidFill>
                    <a:schemeClr val="tx2"/>
                  </a:solidFill>
                </a:rPr>
                <a:t>Яблоки</a:t>
              </a:r>
              <a:endParaRPr lang="en-US">
                <a:solidFill>
                  <a:schemeClr val="tx2"/>
                </a:solidFill>
              </a:endParaRPr>
            </a:p>
            <a:p>
              <a:r>
                <a:rPr lang="en-US" b="0" i="0">
                  <a:solidFill>
                    <a:srgbClr val="7030A0"/>
                  </a:solidFill>
                  <a:effectLst/>
                  <a:latin typeface="Nimbus"/>
                </a:rPr>
                <a:t>&lt;&lt;&lt;&lt;&lt;&lt;&lt; HEAD</a:t>
              </a:r>
              <a:endParaRPr lang="ru-RU">
                <a:solidFill>
                  <a:srgbClr val="7030A0"/>
                </a:solidFill>
              </a:endParaRPr>
            </a:p>
            <a:p>
              <a:r>
                <a:rPr lang="ru-RU">
                  <a:solidFill>
                    <a:srgbClr val="00B050"/>
                  </a:solidFill>
                </a:rPr>
                <a:t>+ Рыба</a:t>
              </a:r>
              <a:endParaRPr lang="en-US">
                <a:solidFill>
                  <a:srgbClr val="00B050"/>
                </a:solidFill>
              </a:endParaRPr>
            </a:p>
            <a:p>
              <a:r>
                <a:rPr lang="en-US">
                  <a:solidFill>
                    <a:srgbClr val="7030A0"/>
                  </a:solidFill>
                </a:rPr>
                <a:t>=======</a:t>
              </a:r>
              <a:endParaRPr lang="ru-RU">
                <a:solidFill>
                  <a:srgbClr val="7030A0"/>
                </a:solidFill>
              </a:endParaRPr>
            </a:p>
            <a:p>
              <a:r>
                <a:rPr lang="ru-RU">
                  <a:solidFill>
                    <a:srgbClr val="00B050"/>
                  </a:solidFill>
                </a:rPr>
                <a:t>+ Мясо</a:t>
              </a:r>
              <a:endParaRPr lang="en-US">
                <a:solidFill>
                  <a:srgbClr val="00B050"/>
                </a:solidFill>
              </a:endParaRPr>
            </a:p>
            <a:p>
              <a:r>
                <a:rPr lang="ru-RU" b="0" i="0">
                  <a:solidFill>
                    <a:srgbClr val="7030A0"/>
                  </a:solidFill>
                  <a:effectLst/>
                  <a:latin typeface="Nimbus"/>
                </a:rPr>
                <a:t>&gt;&gt;&gt;&gt;&gt;&gt;&gt;</a:t>
              </a:r>
              <a:r>
                <a:rPr lang="en-US" b="0" i="0">
                  <a:solidFill>
                    <a:srgbClr val="7030A0"/>
                  </a:solidFill>
                  <a:effectLst/>
                  <a:latin typeface="Nimbus"/>
                </a:rPr>
                <a:t> </a:t>
              </a:r>
              <a:r>
                <a:rPr lang="ru-RU" b="0" i="0">
                  <a:solidFill>
                    <a:srgbClr val="7030A0"/>
                  </a:solidFill>
                  <a:effectLst/>
                  <a:latin typeface="Nimbus"/>
                </a:rPr>
                <a:t>Но</a:t>
              </a:r>
              <a:r>
                <a:rPr lang="ru-RU">
                  <a:solidFill>
                    <a:srgbClr val="7030A0"/>
                  </a:solidFill>
                  <a:latin typeface="Nimbus"/>
                </a:rPr>
                <a:t>вая ветка</a:t>
              </a:r>
              <a:endParaRPr lang="ru-RU">
                <a:solidFill>
                  <a:srgbClr val="7030A0"/>
                </a:solidFill>
              </a:endParaRPr>
            </a:p>
            <a:p>
              <a:r>
                <a:rPr lang="ru-RU">
                  <a:solidFill>
                    <a:schemeClr val="tx2"/>
                  </a:solidFill>
                </a:rPr>
                <a:t>Пельмени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ABA395C-8BEF-5C18-86D7-19DBF0154864}"/>
                </a:ext>
              </a:extLst>
            </p:cNvPr>
            <p:cNvSpPr txBox="1"/>
            <p:nvPr/>
          </p:nvSpPr>
          <p:spPr>
            <a:xfrm>
              <a:off x="9997460" y="3726200"/>
              <a:ext cx="15658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>
                  <a:solidFill>
                    <a:schemeClr val="tx1"/>
                  </a:solidFill>
                </a:rPr>
                <a:t>Merge commit</a:t>
              </a: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3096466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D5BC8F-FAE1-331E-D412-59B7DD775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Удаленный репозиторий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331118-B75A-BBE2-7681-DBD0D04BB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415784" cy="4351338"/>
          </a:xfrm>
        </p:spPr>
        <p:txBody>
          <a:bodyPr/>
          <a:lstStyle/>
          <a:p>
            <a:pPr marL="0" indent="0">
              <a:buNone/>
            </a:pPr>
            <a:r>
              <a:rPr lang="ru-RU"/>
              <a:t>До текущего момента мы работали на локальной машине, в нашей папочке. Но как же делиться кодом с коллегами, как совместно решать множество задач?</a:t>
            </a:r>
          </a:p>
          <a:p>
            <a:pPr marL="0" indent="0">
              <a:buNone/>
            </a:pPr>
            <a:r>
              <a:rPr lang="ru-RU"/>
              <a:t>Для этого существуют удаленные репозитории кода, которые живут в интернете.</a:t>
            </a:r>
          </a:p>
          <a:p>
            <a:pPr marL="0" indent="0">
              <a:buNone/>
            </a:pPr>
            <a:endParaRPr lang="ru-RU"/>
          </a:p>
          <a:p>
            <a:pPr marL="0" indent="0">
              <a:buNone/>
            </a:pPr>
            <a:r>
              <a:rPr lang="ru-RU"/>
              <a:t>Из самых известных это </a:t>
            </a:r>
            <a:r>
              <a:rPr lang="en-US" err="1"/>
              <a:t>github</a:t>
            </a:r>
            <a:r>
              <a:rPr lang="en-US"/>
              <a:t>, </a:t>
            </a:r>
            <a:r>
              <a:rPr lang="en-US" err="1"/>
              <a:t>gitlab</a:t>
            </a:r>
            <a:r>
              <a:rPr lang="en-US"/>
              <a:t> </a:t>
            </a:r>
            <a:r>
              <a:rPr lang="ru-RU"/>
              <a:t>и </a:t>
            </a:r>
            <a:r>
              <a:rPr lang="en-US"/>
              <a:t>bitbucket.</a:t>
            </a:r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35E2023-7C0F-336C-63BB-C4F4AB58E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934" y="2916381"/>
            <a:ext cx="3723675" cy="142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itHub Logo, symbol, meaning, history, PNG">
            <a:extLst>
              <a:ext uri="{FF2B5EF4-FFF2-40B4-BE49-F238E27FC236}">
                <a16:creationId xmlns:a16="http://schemas.microsoft.com/office/drawing/2014/main" id="{7B6851B6-0333-C0EF-BEBC-E69EA1A6A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5291" y="1494125"/>
            <a:ext cx="2860963" cy="1609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ime Tracker for Bitbucket | WebWork Time Tracker">
            <a:extLst>
              <a:ext uri="{FF2B5EF4-FFF2-40B4-BE49-F238E27FC236}">
                <a16:creationId xmlns:a16="http://schemas.microsoft.com/office/drawing/2014/main" id="{89A00EA4-2D6C-FFA9-5B31-22771F8A5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3721" y="4346214"/>
            <a:ext cx="23241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2303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80DC39-6EFA-54A7-D8C3-86B60B344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Push </a:t>
            </a:r>
            <a:r>
              <a:rPr lang="ru-RU"/>
              <a:t>изменений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18E0BC-5B1E-8ED4-6B46-E062C4314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311236" cy="41733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/>
              <a:t>Локальный репозиторий можно загрузить в удаленный, чтобы хранить код в облаке и работать совместно с коллегами.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316AF5A-D463-3A84-7F2D-773AA03846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7323" y="1690688"/>
            <a:ext cx="7974677" cy="450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6857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80DC39-6EFA-54A7-D8C3-86B60B344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Pull </a:t>
            </a:r>
            <a:r>
              <a:rPr lang="ru-RU"/>
              <a:t>изменений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8D1EC885-0513-4D25-F181-D03C442A3C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/>
              <a:t>Разумеется из удаленного репозитория можно и скачать все изменения, операция называется </a:t>
            </a:r>
            <a:r>
              <a:rPr lang="en-US"/>
              <a:t>pull </a:t>
            </a:r>
            <a:r>
              <a:rPr lang="ru-RU"/>
              <a:t>и выполняется с помощью команды </a:t>
            </a:r>
            <a:r>
              <a:rPr lang="en-US"/>
              <a:t>git pull</a:t>
            </a:r>
            <a:r>
              <a:rPr lang="ru-RU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607115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E5C1D8-2CF2-BE0C-9F8F-E50592B6A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Merge request</a:t>
            </a:r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57F0892-DFB4-C88A-53BE-B5A114FC5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61" y="1323800"/>
            <a:ext cx="10729439" cy="55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50499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098C02-C3D2-D582-838D-38A0B4C16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ea typeface="+mj-lt"/>
                <a:cs typeface="+mj-lt"/>
              </a:rPr>
              <a:t>Иллюстрация контроля версий</a:t>
            </a:r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2401176-6B07-6AD2-80C5-F6C1D57BA2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5211" y="1595587"/>
            <a:ext cx="6467164" cy="4897677"/>
          </a:xfrm>
        </p:spPr>
      </p:pic>
      <p:pic>
        <p:nvPicPr>
          <p:cNvPr id="5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E5E5FF5-BB38-87C3-2993-B063D058E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462" y="3433363"/>
            <a:ext cx="4339453" cy="3098370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C9F72025-5F31-FC6B-F1C9-E99BCC6B2A65}"/>
              </a:ext>
            </a:extLst>
          </p:cNvPr>
          <p:cNvSpPr/>
          <p:nvPr/>
        </p:nvSpPr>
        <p:spPr>
          <a:xfrm>
            <a:off x="9003585" y="2334990"/>
            <a:ext cx="2354494" cy="1198651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srgbClr val="002060"/>
                </a:solidFill>
                <a:ea typeface="+mn-lt"/>
                <a:cs typeface="+mn-lt"/>
              </a:rPr>
              <a:t>Является ли это Блокчейном?</a:t>
            </a:r>
            <a:endParaRPr lang="ru-RU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7090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709F6-3B5D-6419-33B1-E5F3DE95A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CI/CD</a:t>
            </a:r>
            <a:endParaRPr lang="ru-RU"/>
          </a:p>
        </p:txBody>
      </p:sp>
      <p:pic>
        <p:nvPicPr>
          <p:cNvPr id="3076" name="Picture 4" descr="Обзор преимуществ применения CI/CD в разработке программ - HashNets">
            <a:extLst>
              <a:ext uri="{FF2B5EF4-FFF2-40B4-BE49-F238E27FC236}">
                <a16:creationId xmlns:a16="http://schemas.microsoft.com/office/drawing/2014/main" id="{E0D9CE98-1D58-6D76-A522-8F29CEDEE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386" y="2052637"/>
            <a:ext cx="5829300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>
            <a:extLst>
              <a:ext uri="{FF2B5EF4-FFF2-40B4-BE49-F238E27FC236}">
                <a16:creationId xmlns:a16="http://schemas.microsoft.com/office/drawing/2014/main" id="{F68496F4-F4E6-3A6D-3E38-FA161C874F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1356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/>
              <a:t>Удаленный репозиторий кода позволяет </a:t>
            </a:r>
            <a:r>
              <a:rPr lang="ru-RU" err="1"/>
              <a:t>настривать</a:t>
            </a:r>
            <a:r>
              <a:rPr lang="ru-RU"/>
              <a:t> автоматические действия, которые выполняются при появлении нового кода. Это позволяет автоматически проверять </a:t>
            </a:r>
            <a:r>
              <a:rPr lang="ru-RU" err="1"/>
              <a:t>проверять</a:t>
            </a:r>
            <a:r>
              <a:rPr lang="ru-RU"/>
              <a:t> новый код и даже автоматически доставлять новый код пользователям</a:t>
            </a:r>
          </a:p>
        </p:txBody>
      </p:sp>
    </p:spTree>
    <p:extLst>
      <p:ext uri="{BB962C8B-B14F-4D97-AF65-F5344CB8AC3E}">
        <p14:creationId xmlns:p14="http://schemas.microsoft.com/office/powerpoint/2010/main" val="43785513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6FE6DF2-D0C2-C807-315C-9C6BCD801E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1263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052366-E492-8161-3057-AEA4A4F07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Полезные ссылки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9EC661-0519-8FC6-21F3-426BC324DB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hlinkClick r:id="rId2"/>
              </a:rPr>
              <a:t>https://git-scm.com/book/ru/v2</a:t>
            </a:r>
            <a:endParaRPr lang="en-US"/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509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2B016E-E51E-C842-B4E9-BD8B3C612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ea typeface="+mj-lt"/>
                <a:cs typeface="+mj-lt"/>
              </a:rPr>
              <a:t>Предыстория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015DED-4E8F-E6B0-CAFF-C979F2ABB8D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>
                <a:cs typeface="Calibri" panose="020F0502020204030204"/>
              </a:rPr>
              <a:t>Более того он обнаружил, что последнюю версию бота, которую он делал поздно ночью, он потерял </a:t>
            </a:r>
            <a:r>
              <a:rPr lang="ru-RU">
                <a:ea typeface="+mn-lt"/>
                <a:cs typeface="+mn-lt"/>
              </a:rPr>
              <a:t>😪</a:t>
            </a:r>
            <a:endParaRPr lang="ru-RU">
              <a:cs typeface="Calibri" panose="020F0502020204030204"/>
            </a:endParaRPr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739BC65F-6E04-D81D-BEA4-45FB10394CF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09938" y="1825625"/>
            <a:ext cx="4539697" cy="4539697"/>
          </a:xfrm>
        </p:spPr>
      </p:pic>
      <p:sp>
        <p:nvSpPr>
          <p:cNvPr id="7" name="Пузырек для мыслей: облако 6">
            <a:extLst>
              <a:ext uri="{FF2B5EF4-FFF2-40B4-BE49-F238E27FC236}">
                <a16:creationId xmlns:a16="http://schemas.microsoft.com/office/drawing/2014/main" id="{2A22E754-06CD-A1EE-65EB-BC38BACCB788}"/>
              </a:ext>
            </a:extLst>
          </p:cNvPr>
          <p:cNvSpPr/>
          <p:nvPr/>
        </p:nvSpPr>
        <p:spPr>
          <a:xfrm>
            <a:off x="7984732" y="1204833"/>
            <a:ext cx="3801436" cy="1250021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srgbClr val="002060"/>
                </a:solidFill>
                <a:cs typeface="Calibri"/>
              </a:rPr>
              <a:t>Получается, что я зря не спал??? А мог бы в дотку покатать...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411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6460C1-6FAF-7A14-3C43-A68BBCC99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ea typeface="+mj-lt"/>
                <a:cs typeface="+mj-lt"/>
              </a:rPr>
              <a:t>Предыстория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C3F655-9ACA-B3DB-5DD1-14634C6373A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>
                <a:cs typeface="Calibri"/>
              </a:rPr>
              <a:t>А еще друг Федя захотел помочь с разработкой бота. Но дома уже есть сестра и кошка.</a:t>
            </a:r>
          </a:p>
          <a:p>
            <a:pPr marL="0" indent="0">
              <a:buNone/>
            </a:pPr>
            <a:endParaRPr lang="ru-RU">
              <a:cs typeface="Calibri"/>
            </a:endParaRPr>
          </a:p>
          <a:p>
            <a:pPr marL="0" indent="0">
              <a:buNone/>
            </a:pPr>
            <a:r>
              <a:rPr lang="ru-RU">
                <a:cs typeface="Calibri"/>
              </a:rPr>
              <a:t>Места для Феди нет </a:t>
            </a:r>
            <a:r>
              <a:rPr lang="ru-RU">
                <a:ea typeface="+mn-lt"/>
                <a:cs typeface="+mn-lt"/>
              </a:rPr>
              <a:t>😧</a:t>
            </a:r>
            <a:endParaRPr lang="ru-RU">
              <a:cs typeface="Calibri"/>
            </a:endParaRPr>
          </a:p>
        </p:txBody>
      </p:sp>
      <p:pic>
        <p:nvPicPr>
          <p:cNvPr id="5" name="Рисунок 5" descr="Изображение выглядит как человек, ноутбук, внутренний, компьютер&#10;&#10;Автоматически созданное описание">
            <a:extLst>
              <a:ext uri="{FF2B5EF4-FFF2-40B4-BE49-F238E27FC236}">
                <a16:creationId xmlns:a16="http://schemas.microsoft.com/office/drawing/2014/main" id="{4A1680A3-0AAC-108F-6F90-182D7AA4739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46386" y="2275918"/>
            <a:ext cx="5181600" cy="3453051"/>
          </a:xfrm>
        </p:spPr>
      </p:pic>
      <p:sp>
        <p:nvSpPr>
          <p:cNvPr id="6" name="Пузырек для мыслей: облако 5">
            <a:extLst>
              <a:ext uri="{FF2B5EF4-FFF2-40B4-BE49-F238E27FC236}">
                <a16:creationId xmlns:a16="http://schemas.microsoft.com/office/drawing/2014/main" id="{09F22924-9F96-16AE-C66A-1D31142A55A8}"/>
              </a:ext>
            </a:extLst>
          </p:cNvPr>
          <p:cNvSpPr/>
          <p:nvPr/>
        </p:nvSpPr>
        <p:spPr>
          <a:xfrm>
            <a:off x="8250044" y="808799"/>
            <a:ext cx="3438290" cy="1616925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srgbClr val="002060"/>
                </a:solidFill>
                <a:cs typeface="Calibri"/>
              </a:rPr>
              <a:t>А в серьезных компаниях также работают в паре?!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611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3FF454-E1D4-EF0D-48BA-DA6BD3CDB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ea typeface="+mj-lt"/>
                <a:cs typeface="+mj-lt"/>
              </a:rPr>
              <a:t>Предыстория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010C8D-9A0F-7BAE-D37A-BFFBDEFD6DD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>
                <a:cs typeface="Calibri" panose="020F0502020204030204"/>
              </a:rPr>
              <a:t>И тогда он пошел серфить в интернет. Там он хотел найти ответы на вопросы "как хранить и не терять код" и "как делиться кодом с товарищем"?</a:t>
            </a:r>
          </a:p>
        </p:txBody>
      </p:sp>
      <p:pic>
        <p:nvPicPr>
          <p:cNvPr id="5" name="Рисунок 5" descr="Изображение выглядит как внешний, платформа, ночь, дождь&#10;&#10;Автоматически созданное описание">
            <a:extLst>
              <a:ext uri="{FF2B5EF4-FFF2-40B4-BE49-F238E27FC236}">
                <a16:creationId xmlns:a16="http://schemas.microsoft.com/office/drawing/2014/main" id="{A3EE31D5-FAB2-72F9-0067-927813A1137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17934" r="21907"/>
          <a:stretch/>
        </p:blipFill>
        <p:spPr>
          <a:xfrm>
            <a:off x="6432395" y="1798431"/>
            <a:ext cx="4923045" cy="4786724"/>
          </a:xfrm>
        </p:spPr>
      </p:pic>
    </p:spTree>
    <p:extLst>
      <p:ext uri="{BB962C8B-B14F-4D97-AF65-F5344CB8AC3E}">
        <p14:creationId xmlns:p14="http://schemas.microsoft.com/office/powerpoint/2010/main" val="2968244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AE0AA6-927F-0B45-538C-5E768EF12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ea typeface="+mj-lt"/>
                <a:cs typeface="+mj-lt"/>
              </a:rPr>
              <a:t>Предыстория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53C1F0-72C0-AF85-8867-FA43EBBA88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>
                <a:cs typeface="Calibri" panose="020F0502020204030204"/>
              </a:rPr>
              <a:t>И тогда он нашел ответ на все вопросы...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83FF1307-C66C-1DA2-A0F8-596F8ECD5518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2623209" y="2531869"/>
            <a:ext cx="6938962" cy="3910013"/>
          </a:xfrm>
        </p:spPr>
      </p:pic>
    </p:spTree>
    <p:extLst>
      <p:ext uri="{BB962C8B-B14F-4D97-AF65-F5344CB8AC3E}">
        <p14:creationId xmlns:p14="http://schemas.microsoft.com/office/powerpoint/2010/main" val="107524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F1896E-F3E6-3833-8C4C-4C1B6928C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ea typeface="+mj-lt"/>
                <a:cs typeface="+mj-lt"/>
              </a:rPr>
              <a:t>Предыстория</a:t>
            </a:r>
          </a:p>
        </p:txBody>
      </p:sp>
      <p:pic>
        <p:nvPicPr>
          <p:cNvPr id="4" name="Рисунок 4" descr="Изображение выглядит как текст, доска объявлений&#10;&#10;Автоматически созданное описание">
            <a:extLst>
              <a:ext uri="{FF2B5EF4-FFF2-40B4-BE49-F238E27FC236}">
                <a16:creationId xmlns:a16="http://schemas.microsoft.com/office/drawing/2014/main" id="{702A63AA-2C74-356A-5ED4-8510F8F057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B23661D-04E9-42F7-0B78-D4073FA7C8A8}"/>
              </a:ext>
            </a:extLst>
          </p:cNvPr>
          <p:cNvSpPr txBox="1"/>
          <p:nvPr/>
        </p:nvSpPr>
        <p:spPr>
          <a:xfrm>
            <a:off x="1308243" y="6342579"/>
            <a:ext cx="958407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ea typeface="+mn-lt"/>
                <a:cs typeface="+mn-lt"/>
              </a:rPr>
              <a:t>P.S. </a:t>
            </a:r>
            <a:r>
              <a:rPr lang="en-US" err="1">
                <a:ea typeface="+mn-lt"/>
                <a:cs typeface="+mn-lt"/>
              </a:rPr>
              <a:t>Вообще</a:t>
            </a:r>
            <a:r>
              <a:rPr lang="en-US">
                <a:ea typeface="+mn-lt"/>
                <a:cs typeface="+mn-lt"/>
              </a:rPr>
              <a:t>, </a:t>
            </a:r>
            <a:r>
              <a:rPr lang="en-US" err="1">
                <a:ea typeface="+mn-lt"/>
                <a:cs typeface="+mn-lt"/>
              </a:rPr>
              <a:t>это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ответ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на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главный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вопрос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жизни</a:t>
            </a:r>
            <a:r>
              <a:rPr lang="en-US">
                <a:ea typeface="+mn-lt"/>
                <a:cs typeface="+mn-lt"/>
              </a:rPr>
              <a:t>, </a:t>
            </a:r>
            <a:r>
              <a:rPr lang="en-US" err="1">
                <a:ea typeface="+mn-lt"/>
                <a:cs typeface="+mn-lt"/>
              </a:rPr>
              <a:t>вселенной</a:t>
            </a:r>
            <a:r>
              <a:rPr lang="en-US">
                <a:ea typeface="+mn-lt"/>
                <a:cs typeface="+mn-lt"/>
              </a:rPr>
              <a:t> и </a:t>
            </a:r>
            <a:r>
              <a:rPr lang="en-US" err="1">
                <a:ea typeface="+mn-lt"/>
                <a:cs typeface="+mn-lt"/>
              </a:rPr>
              <a:t>всего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такого</a:t>
            </a:r>
            <a:endParaRPr lang="en-US" err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07644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1735</Words>
  <Application>Microsoft Office PowerPoint</Application>
  <PresentationFormat>Широкоэкранный</PresentationFormat>
  <Paragraphs>256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Тема Office</vt:lpstr>
      <vt:lpstr>Git для самых маленьких</vt:lpstr>
      <vt:lpstr>Предыстория</vt:lpstr>
      <vt:lpstr>Предыстория</vt:lpstr>
      <vt:lpstr>Предыстория</vt:lpstr>
      <vt:lpstr>Предыстория</vt:lpstr>
      <vt:lpstr>Предыстория</vt:lpstr>
      <vt:lpstr>Предыстория</vt:lpstr>
      <vt:lpstr>Предыстория</vt:lpstr>
      <vt:lpstr>Предыстория</vt:lpstr>
      <vt:lpstr>Предыстория</vt:lpstr>
      <vt:lpstr>Контроль версий</vt:lpstr>
      <vt:lpstr>Системы контроля версий</vt:lpstr>
      <vt:lpstr>Преимущества SVC</vt:lpstr>
      <vt:lpstr>Управление исходным кодом</vt:lpstr>
      <vt:lpstr>Репозиторий</vt:lpstr>
      <vt:lpstr>Важность инструментов управления исходным кодом</vt:lpstr>
      <vt:lpstr>Преимущества управления исходным кодом</vt:lpstr>
      <vt:lpstr>Виды систем контроля версий</vt:lpstr>
      <vt:lpstr>Виды систем контроля версий</vt:lpstr>
      <vt:lpstr>Виды систем контроля версий</vt:lpstr>
      <vt:lpstr>Git</vt:lpstr>
      <vt:lpstr>Краткая история Git</vt:lpstr>
      <vt:lpstr>Основы работы с git</vt:lpstr>
      <vt:lpstr>Репозиторий</vt:lpstr>
      <vt:lpstr>Создадим репозиторий</vt:lpstr>
      <vt:lpstr>Создаем изменения</vt:lpstr>
      <vt:lpstr>Отслеживаем изменения</vt:lpstr>
      <vt:lpstr>Добавляем изменения </vt:lpstr>
      <vt:lpstr>Состояния гита</vt:lpstr>
      <vt:lpstr>Working directory</vt:lpstr>
      <vt:lpstr>Область индексирования</vt:lpstr>
      <vt:lpstr>Каталог git</vt:lpstr>
      <vt:lpstr>Ветка</vt:lpstr>
      <vt:lpstr>Основная ветка</vt:lpstr>
      <vt:lpstr>Много веток</vt:lpstr>
      <vt:lpstr>Создание веток</vt:lpstr>
      <vt:lpstr>Переключение веток</vt:lpstr>
      <vt:lpstr>Слияние веток</vt:lpstr>
      <vt:lpstr>Конфликт слияния</vt:lpstr>
      <vt:lpstr>Конфликт слияния</vt:lpstr>
      <vt:lpstr>Удаленный репозиторий</vt:lpstr>
      <vt:lpstr>Push изменений</vt:lpstr>
      <vt:lpstr>Pull изменений</vt:lpstr>
      <vt:lpstr>Merge request</vt:lpstr>
      <vt:lpstr>Иллюстрация контроля версий</vt:lpstr>
      <vt:lpstr>CI/CD</vt:lpstr>
      <vt:lpstr>Презентация PowerPoint</vt:lpstr>
      <vt:lpstr>Полезные ссылки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Git для самых маленьких</dc:title>
  <dc:creator>Алексей Якубов</dc:creator>
  <cp:lastModifiedBy>Алексей Якубов</cp:lastModifiedBy>
  <cp:revision>2</cp:revision>
  <dcterms:created xsi:type="dcterms:W3CDTF">2022-10-14T17:06:26Z</dcterms:created>
  <dcterms:modified xsi:type="dcterms:W3CDTF">2023-09-03T16:55:53Z</dcterms:modified>
</cp:coreProperties>
</file>