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56"/>
  </p:notesMasterIdLst>
  <p:handoutMasterIdLst>
    <p:handoutMasterId r:id="rId57"/>
  </p:handoutMasterIdLst>
  <p:sldIdLst>
    <p:sldId id="264" r:id="rId5"/>
    <p:sldId id="302" r:id="rId6"/>
    <p:sldId id="304" r:id="rId7"/>
    <p:sldId id="303" r:id="rId8"/>
    <p:sldId id="344" r:id="rId9"/>
    <p:sldId id="345" r:id="rId10"/>
    <p:sldId id="347" r:id="rId11"/>
    <p:sldId id="353" r:id="rId12"/>
    <p:sldId id="367" r:id="rId13"/>
    <p:sldId id="360" r:id="rId14"/>
    <p:sldId id="335" r:id="rId15"/>
    <p:sldId id="305" r:id="rId16"/>
    <p:sldId id="306" r:id="rId17"/>
    <p:sldId id="307" r:id="rId18"/>
    <p:sldId id="308" r:id="rId19"/>
    <p:sldId id="309" r:id="rId20"/>
    <p:sldId id="310" r:id="rId21"/>
    <p:sldId id="312" r:id="rId22"/>
    <p:sldId id="348" r:id="rId23"/>
    <p:sldId id="349" r:id="rId24"/>
    <p:sldId id="350" r:id="rId25"/>
    <p:sldId id="351" r:id="rId26"/>
    <p:sldId id="352" r:id="rId27"/>
    <p:sldId id="313" r:id="rId28"/>
    <p:sldId id="314" r:id="rId29"/>
    <p:sldId id="343" r:id="rId30"/>
    <p:sldId id="317" r:id="rId31"/>
    <p:sldId id="318" r:id="rId32"/>
    <p:sldId id="354" r:id="rId33"/>
    <p:sldId id="336" r:id="rId34"/>
    <p:sldId id="320" r:id="rId35"/>
    <p:sldId id="321" r:id="rId36"/>
    <p:sldId id="322" r:id="rId37"/>
    <p:sldId id="337" r:id="rId38"/>
    <p:sldId id="339" r:id="rId39"/>
    <p:sldId id="340" r:id="rId40"/>
    <p:sldId id="331" r:id="rId41"/>
    <p:sldId id="332" r:id="rId42"/>
    <p:sldId id="323" r:id="rId43"/>
    <p:sldId id="324" r:id="rId44"/>
    <p:sldId id="355" r:id="rId45"/>
    <p:sldId id="356" r:id="rId46"/>
    <p:sldId id="358" r:id="rId47"/>
    <p:sldId id="359" r:id="rId48"/>
    <p:sldId id="361" r:id="rId49"/>
    <p:sldId id="362" r:id="rId50"/>
    <p:sldId id="363" r:id="rId51"/>
    <p:sldId id="364" r:id="rId52"/>
    <p:sldId id="365" r:id="rId53"/>
    <p:sldId id="366" r:id="rId54"/>
    <p:sldId id="342" r:id="rId55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howGuides="1">
      <p:cViewPr varScale="1">
        <p:scale>
          <a:sx n="124" d="100"/>
          <a:sy n="124" d="100"/>
        </p:scale>
        <p:origin x="520" y="16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377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tableStyles" Target="tableStyle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484CA07-C5E7-423F-8A89-CDEFB98BBBBD}" type="datetime1">
              <a:rPr lang="ru-RU" smtClean="0">
                <a:solidFill>
                  <a:schemeClr val="tx2"/>
                </a:solidFill>
              </a:rPr>
              <a:pPr algn="r" rtl="0"/>
              <a:t>04.09.2024</a:t>
            </a:fld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ru-RU" smtClean="0">
                <a:solidFill>
                  <a:schemeClr val="tx2"/>
                </a:solidFill>
              </a:rPr>
              <a:pPr algn="r" rtl="0"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398E138F-070A-4ABE-8680-EE3B75046655}" type="datetime1">
              <a:rPr lang="ru-RU" smtClean="0"/>
              <a:pPr/>
              <a:t>04.09.2024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5400" cap="none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5A54A38-064E-4FD3-ADDA-813D070CCDEC}" type="datetime1">
              <a:rPr lang="ru-RU" smtClean="0"/>
              <a:pPr/>
              <a:t>04.09.2024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E96D35B-A72A-47CE-BC7F-8E47A98042F7}" type="datetime1">
              <a:rPr lang="ru-RU" smtClean="0"/>
              <a:pPr/>
              <a:t>04.09.2024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6F05FC7-2B8E-409D-848C-109CED0920CB}" type="datetime1">
              <a:rPr lang="ru-RU" smtClean="0"/>
              <a:pPr/>
              <a:t>04.09.2024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A60BA0E-20D0-4E7C-B286-26C960A6788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rtlCol="0" anchor="t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54A55CC-0A00-4078-B471-E82144E029E5}" type="datetime1">
              <a:rPr lang="ru-RU" smtClean="0"/>
              <a:pPr/>
              <a:t>04.09.2024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929E139-3DCD-45B3-A256-BC4A45460039}" type="datetime1">
              <a:rPr lang="ru-RU" smtClean="0"/>
              <a:pPr/>
              <a:t>04.09.2024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0E3CC68-AEAE-47A6-9F44-4FA6ECD045F6}" type="datetime1">
              <a:rPr lang="ru-RU" smtClean="0"/>
              <a:pPr/>
              <a:t>04.09.2024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AF61297-96D5-47D9-A057-97E3A0064DBB}" type="datetime1">
              <a:rPr lang="ru-RU" smtClean="0"/>
              <a:pPr/>
              <a:t>04.09.2024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3A3AD06-A2F7-42F2-8394-5FE48A31B1CA}" type="datetime1">
              <a:rPr lang="ru-RU" smtClean="0"/>
              <a:pPr/>
              <a:t>04.09.2024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E9F9B5-42A6-4D3C-A117-7204DD0BD50D}" type="datetime1">
              <a:rPr lang="ru-RU" smtClean="0"/>
              <a:pPr/>
              <a:t>04.09.2024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40EAA6FA-49D8-40F0-9874-72AAFBF9C152}" type="datetime1">
              <a:rPr lang="ru-RU" smtClean="0"/>
              <a:pPr/>
              <a:t>04.09.2024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hub.mos.ru/iu5bmstu/lections-and-labs/devops" TargetMode="External"/><Relationship Id="rId2" Type="http://schemas.openxmlformats.org/officeDocument/2006/relationships/hyperlink" Target="https://github.com/iu5git/Standards/blob/main/Linux/Linux.md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u5edu.ru/wiki/devops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s://lifehacker.ru/kak-izmenit-tip-fajla/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06181" y="1124745"/>
            <a:ext cx="6912768" cy="3672682"/>
          </a:xfrm>
        </p:spPr>
        <p:txBody>
          <a:bodyPr rtlCol="0">
            <a:normAutofit fontScale="90000"/>
          </a:bodyPr>
          <a:lstStyle/>
          <a:p>
            <a:r>
              <a:rPr lang="ru-RU" b="1" dirty="0"/>
              <a:t>Автоматизация разработки и эксплуатации программного обеспечения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50196" y="5110955"/>
            <a:ext cx="7008574" cy="1244600"/>
          </a:xfrm>
        </p:spPr>
        <p:txBody>
          <a:bodyPr rtlCol="0"/>
          <a:lstStyle/>
          <a:p>
            <a:pPr rtl="0"/>
            <a:r>
              <a:rPr lang="ru-RU" dirty="0"/>
              <a:t>ИУ-5,</a:t>
            </a:r>
            <a:r>
              <a:rPr lang="en-US" dirty="0"/>
              <a:t> </a:t>
            </a:r>
            <a:r>
              <a:rPr lang="ru-RU" dirty="0"/>
              <a:t>бакалавриат</a:t>
            </a:r>
          </a:p>
        </p:txBody>
      </p:sp>
      <p:pic>
        <p:nvPicPr>
          <p:cNvPr id="4" name="Picture 2" descr="C:\Users\Исот\Pictures\Герб МГТУ-01.png">
            <a:extLst>
              <a:ext uri="{FF2B5EF4-FFF2-40B4-BE49-F238E27FC236}">
                <a16:creationId xmlns:a16="http://schemas.microsoft.com/office/drawing/2014/main" id="{EE76600C-C98C-4D08-A492-790A8D572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2804" y="260648"/>
            <a:ext cx="2308250" cy="271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FAA337-9913-C1C2-3135-F7C875BC1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Лабораторные работы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453004-B910-F919-467C-31CC2A3884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Для проведения лабораторных работ потребуется компьютер под управлением ОС семейства </a:t>
            </a:r>
            <a:r>
              <a:rPr lang="en-US" dirty="0"/>
              <a:t>Linux </a:t>
            </a:r>
            <a:endParaRPr lang="ru-RU" dirty="0"/>
          </a:p>
          <a:p>
            <a:r>
              <a:rPr lang="ru-RU" dirty="0"/>
              <a:t>В качестве альтернативы можно взять образ виртуальной машины </a:t>
            </a:r>
            <a:r>
              <a:rPr lang="en-US" dirty="0"/>
              <a:t>VirtualBox</a:t>
            </a:r>
            <a:r>
              <a:rPr lang="ru-RU" dirty="0"/>
              <a:t>, например, отсюда: </a:t>
            </a:r>
          </a:p>
          <a:p>
            <a:pPr lvl="1"/>
            <a:r>
              <a:rPr lang="en-US" dirty="0">
                <a:hlinkClick r:id="rId2"/>
              </a:rPr>
              <a:t>https://github.com/iu5git/Standards/blob/main/Linux/Linux.md</a:t>
            </a:r>
            <a:r>
              <a:rPr lang="ru-RU" dirty="0"/>
              <a:t> </a:t>
            </a:r>
          </a:p>
          <a:p>
            <a:pPr lvl="1"/>
            <a:endParaRPr lang="ru-RU" dirty="0"/>
          </a:p>
          <a:p>
            <a:r>
              <a:rPr lang="ru-RU" dirty="0"/>
              <a:t>Материалы всех лекций и лабораторных работ будут доступны по адресу: 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>
                <a:hlinkClick r:id="rId3"/>
              </a:rPr>
              <a:t>https://hub.mos.ru/iu5bmstu/lections-and-labs/devops</a:t>
            </a:r>
            <a:r>
              <a:rPr lang="ru-RU" dirty="0"/>
              <a:t> </a:t>
            </a:r>
          </a:p>
          <a:p>
            <a:r>
              <a:rPr lang="ru-RU" dirty="0"/>
              <a:t>Также там доступны материалы за прошлый год</a:t>
            </a:r>
          </a:p>
        </p:txBody>
      </p:sp>
    </p:spTree>
    <p:extLst>
      <p:ext uri="{BB962C8B-B14F-4D97-AF65-F5344CB8AC3E}">
        <p14:creationId xmlns:p14="http://schemas.microsoft.com/office/powerpoint/2010/main" val="9875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9A6750-7A13-0543-9906-8C08BB4A9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735" y="2028968"/>
            <a:ext cx="10157354" cy="1397000"/>
          </a:xfrm>
        </p:spPr>
        <p:txBody>
          <a:bodyPr/>
          <a:lstStyle/>
          <a:p>
            <a:r>
              <a:rPr lang="ru-RU" b="1" dirty="0"/>
              <a:t>Часть </a:t>
            </a:r>
            <a:r>
              <a:rPr lang="en-US" b="1" dirty="0"/>
              <a:t>1</a:t>
            </a:r>
            <a:r>
              <a:rPr lang="ru-RU" b="1" dirty="0"/>
              <a:t> – </a:t>
            </a:r>
            <a:r>
              <a:rPr lang="en-US" b="1" dirty="0"/>
              <a:t>DevOps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2676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554F99-F0AF-1C49-9BD7-DD5D3E891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Что такое </a:t>
            </a:r>
            <a:r>
              <a:rPr lang="en" b="1" dirty="0"/>
              <a:t>DevOps?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CAC7A3-F958-7A47-AD31-B59B135B5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" dirty="0"/>
              <a:t>DevOps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• </a:t>
            </a:r>
            <a:r>
              <a:rPr lang="en" b="1" dirty="0"/>
              <a:t>development</a:t>
            </a:r>
            <a:r>
              <a:rPr lang="en" dirty="0"/>
              <a:t> – </a:t>
            </a:r>
            <a:r>
              <a:rPr lang="ru-RU" dirty="0"/>
              <a:t>разработка/развитие;</a:t>
            </a:r>
          </a:p>
          <a:p>
            <a:pPr marL="0" indent="0">
              <a:buNone/>
            </a:pPr>
            <a:r>
              <a:rPr lang="ru-RU" dirty="0"/>
              <a:t>• </a:t>
            </a:r>
            <a:r>
              <a:rPr lang="en" b="1" dirty="0"/>
              <a:t>operations</a:t>
            </a:r>
            <a:r>
              <a:rPr lang="en" dirty="0"/>
              <a:t> – </a:t>
            </a:r>
            <a:r>
              <a:rPr lang="ru-RU" dirty="0"/>
              <a:t>эксплуатация/использование.</a:t>
            </a:r>
          </a:p>
        </p:txBody>
      </p:sp>
      <p:sp>
        <p:nvSpPr>
          <p:cNvPr id="5" name="Кольцо 4">
            <a:extLst>
              <a:ext uri="{FF2B5EF4-FFF2-40B4-BE49-F238E27FC236}">
                <a16:creationId xmlns:a16="http://schemas.microsoft.com/office/drawing/2014/main" id="{DC0A0037-7133-7541-82FC-1FFAACA7A838}"/>
              </a:ext>
            </a:extLst>
          </p:cNvPr>
          <p:cNvSpPr/>
          <p:nvPr/>
        </p:nvSpPr>
        <p:spPr>
          <a:xfrm>
            <a:off x="7822604" y="3722415"/>
            <a:ext cx="1800200" cy="1800200"/>
          </a:xfrm>
          <a:prstGeom prst="donut">
            <a:avLst>
              <a:gd name="adj" fmla="val 535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>
            <a:extLst>
              <a:ext uri="{FF2B5EF4-FFF2-40B4-BE49-F238E27FC236}">
                <a16:creationId xmlns:a16="http://schemas.microsoft.com/office/drawing/2014/main" id="{C75F042D-1592-A54A-B3C9-4CADD4B07B58}"/>
              </a:ext>
            </a:extLst>
          </p:cNvPr>
          <p:cNvSpPr/>
          <p:nvPr/>
        </p:nvSpPr>
        <p:spPr>
          <a:xfrm>
            <a:off x="8830716" y="3722415"/>
            <a:ext cx="1800200" cy="1800200"/>
          </a:xfrm>
          <a:prstGeom prst="donut">
            <a:avLst>
              <a:gd name="adj" fmla="val 5354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>
            <a:extLst>
              <a:ext uri="{FF2B5EF4-FFF2-40B4-BE49-F238E27FC236}">
                <a16:creationId xmlns:a16="http://schemas.microsoft.com/office/drawing/2014/main" id="{F86994DD-1434-0348-9D77-79247F409F1D}"/>
              </a:ext>
            </a:extLst>
          </p:cNvPr>
          <p:cNvSpPr/>
          <p:nvPr/>
        </p:nvSpPr>
        <p:spPr>
          <a:xfrm>
            <a:off x="8326660" y="4622515"/>
            <a:ext cx="1800200" cy="1800200"/>
          </a:xfrm>
          <a:prstGeom prst="donut">
            <a:avLst>
              <a:gd name="adj" fmla="val 5354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5229D3-AADA-FB45-B222-2B56492CE7AF}"/>
              </a:ext>
            </a:extLst>
          </p:cNvPr>
          <p:cNvSpPr txBox="1"/>
          <p:nvPr/>
        </p:nvSpPr>
        <p:spPr>
          <a:xfrm>
            <a:off x="9043857" y="4700910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?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A08805F-B1B0-7A4D-BBE4-97E60DC54F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272" y="3845201"/>
            <a:ext cx="4690104" cy="2173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08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278EBB-C31C-AD45-A9AE-5A6CD0B91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Почему </a:t>
            </a:r>
            <a:r>
              <a:rPr lang="en" b="1" dirty="0"/>
              <a:t>DevOps?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5AE608-A7D6-724F-BAA4-4D8F11A0C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701800"/>
            <a:ext cx="10157354" cy="1871216"/>
          </a:xfrm>
        </p:spPr>
        <p:txBody>
          <a:bodyPr/>
          <a:lstStyle/>
          <a:p>
            <a:pPr marL="0" indent="0">
              <a:buNone/>
            </a:pPr>
            <a:r>
              <a:rPr lang="en" dirty="0"/>
              <a:t>Any organization that designs a system (defined broadly) will produce a design whose structure is a copy of the organization's communication structure.</a:t>
            </a:r>
          </a:p>
          <a:p>
            <a:pPr marL="0" indent="0" algn="r">
              <a:buNone/>
            </a:pPr>
            <a:r>
              <a:rPr lang="en" dirty="0"/>
              <a:t>-- </a:t>
            </a:r>
            <a:r>
              <a:rPr lang="en" i="1" dirty="0"/>
              <a:t>Melvin E. Conway</a:t>
            </a:r>
            <a:endParaRPr lang="ru-RU" dirty="0"/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D35C45C0-17CF-764A-80E2-FC8E503C6E11}"/>
              </a:ext>
            </a:extLst>
          </p:cNvPr>
          <p:cNvSpPr txBox="1">
            <a:spLocks/>
          </p:cNvSpPr>
          <p:nvPr/>
        </p:nvSpPr>
        <p:spPr>
          <a:xfrm>
            <a:off x="1015734" y="3573016"/>
            <a:ext cx="10157354" cy="639676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>
            <a:lvl1pPr marL="304747" indent="-304747" algn="l" defTabSz="1218987" rtl="0" eaLnBrk="1" latinLnBrk="0" hangingPunct="1">
              <a:lnSpc>
                <a:spcPct val="95000"/>
              </a:lnSpc>
              <a:spcBef>
                <a:spcPts val="1866"/>
              </a:spcBef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392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8037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4683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328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37973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64619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91264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78859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/>
              <a:t>[!] </a:t>
            </a:r>
            <a:r>
              <a:rPr lang="ru-RU" dirty="0"/>
              <a:t>Время выхода на рынок - </a:t>
            </a:r>
            <a:r>
              <a:rPr lang="en" dirty="0"/>
              <a:t>time-to-market</a:t>
            </a:r>
            <a:endParaRPr lang="ru-RU" dirty="0"/>
          </a:p>
        </p:txBody>
      </p:sp>
      <p:sp>
        <p:nvSpPr>
          <p:cNvPr id="10" name="Скругленный прямоугольник 9">
            <a:extLst>
              <a:ext uri="{FF2B5EF4-FFF2-40B4-BE49-F238E27FC236}">
                <a16:creationId xmlns:a16="http://schemas.microsoft.com/office/drawing/2014/main" id="{8B9C233F-9672-E44F-B5EB-E0B79B1C9B40}"/>
              </a:ext>
            </a:extLst>
          </p:cNvPr>
          <p:cNvSpPr/>
          <p:nvPr/>
        </p:nvSpPr>
        <p:spPr>
          <a:xfrm>
            <a:off x="5518348" y="5186420"/>
            <a:ext cx="1152128" cy="5040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/>
              <a:t>Рынок</a:t>
            </a:r>
          </a:p>
        </p:txBody>
      </p:sp>
      <p:sp>
        <p:nvSpPr>
          <p:cNvPr id="11" name="Скругленный прямоугольник 10">
            <a:extLst>
              <a:ext uri="{FF2B5EF4-FFF2-40B4-BE49-F238E27FC236}">
                <a16:creationId xmlns:a16="http://schemas.microsoft.com/office/drawing/2014/main" id="{926A672D-2B1F-CC4E-AA43-933AE2D88317}"/>
              </a:ext>
            </a:extLst>
          </p:cNvPr>
          <p:cNvSpPr/>
          <p:nvPr/>
        </p:nvSpPr>
        <p:spPr>
          <a:xfrm>
            <a:off x="3654952" y="4593940"/>
            <a:ext cx="1719808" cy="5040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/>
              <a:t>Разработка</a:t>
            </a:r>
          </a:p>
        </p:txBody>
      </p:sp>
      <p:sp>
        <p:nvSpPr>
          <p:cNvPr id="12" name="Скругленный прямоугольник 11">
            <a:extLst>
              <a:ext uri="{FF2B5EF4-FFF2-40B4-BE49-F238E27FC236}">
                <a16:creationId xmlns:a16="http://schemas.microsoft.com/office/drawing/2014/main" id="{867DB5B2-4E36-734D-89F9-A7C662A63374}"/>
              </a:ext>
            </a:extLst>
          </p:cNvPr>
          <p:cNvSpPr/>
          <p:nvPr/>
        </p:nvSpPr>
        <p:spPr>
          <a:xfrm>
            <a:off x="3654952" y="5261600"/>
            <a:ext cx="1719808" cy="5040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Менеджмент</a:t>
            </a:r>
            <a:endParaRPr lang="ru-RU" sz="1400" dirty="0"/>
          </a:p>
        </p:txBody>
      </p:sp>
      <p:sp>
        <p:nvSpPr>
          <p:cNvPr id="13" name="Скругленный прямоугольник 12">
            <a:extLst>
              <a:ext uri="{FF2B5EF4-FFF2-40B4-BE49-F238E27FC236}">
                <a16:creationId xmlns:a16="http://schemas.microsoft.com/office/drawing/2014/main" id="{4A4718F0-0585-9C42-97A2-5D586B6F317F}"/>
              </a:ext>
            </a:extLst>
          </p:cNvPr>
          <p:cNvSpPr/>
          <p:nvPr/>
        </p:nvSpPr>
        <p:spPr>
          <a:xfrm>
            <a:off x="5518348" y="4437112"/>
            <a:ext cx="1152128" cy="5040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Отладка</a:t>
            </a:r>
          </a:p>
        </p:txBody>
      </p:sp>
      <p:sp>
        <p:nvSpPr>
          <p:cNvPr id="14" name="Скругленный прямоугольник 13">
            <a:extLst>
              <a:ext uri="{FF2B5EF4-FFF2-40B4-BE49-F238E27FC236}">
                <a16:creationId xmlns:a16="http://schemas.microsoft.com/office/drawing/2014/main" id="{D7BE1FD3-8C86-004A-B630-D8CA43EC9EDE}"/>
              </a:ext>
            </a:extLst>
          </p:cNvPr>
          <p:cNvSpPr/>
          <p:nvPr/>
        </p:nvSpPr>
        <p:spPr>
          <a:xfrm>
            <a:off x="6814064" y="4593940"/>
            <a:ext cx="1719808" cy="5040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Эксплуатация</a:t>
            </a:r>
          </a:p>
        </p:txBody>
      </p:sp>
      <p:sp>
        <p:nvSpPr>
          <p:cNvPr id="15" name="Скругленный прямоугольник 14">
            <a:extLst>
              <a:ext uri="{FF2B5EF4-FFF2-40B4-BE49-F238E27FC236}">
                <a16:creationId xmlns:a16="http://schemas.microsoft.com/office/drawing/2014/main" id="{E9B2AC4A-5B09-C644-8A92-411E06EB5466}"/>
              </a:ext>
            </a:extLst>
          </p:cNvPr>
          <p:cNvSpPr/>
          <p:nvPr/>
        </p:nvSpPr>
        <p:spPr>
          <a:xfrm>
            <a:off x="6814064" y="5262588"/>
            <a:ext cx="1719808" cy="5040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Аналитика</a:t>
            </a:r>
          </a:p>
        </p:txBody>
      </p:sp>
      <p:cxnSp>
        <p:nvCxnSpPr>
          <p:cNvPr id="17" name="Скругленная соединительная линия 16">
            <a:extLst>
              <a:ext uri="{FF2B5EF4-FFF2-40B4-BE49-F238E27FC236}">
                <a16:creationId xmlns:a16="http://schemas.microsoft.com/office/drawing/2014/main" id="{3949DA56-EBF1-B74A-A1A6-299629F342E5}"/>
              </a:ext>
            </a:extLst>
          </p:cNvPr>
          <p:cNvCxnSpPr>
            <a:cxnSpLocks/>
            <a:stCxn id="10" idx="1"/>
            <a:endCxn id="10" idx="3"/>
          </p:cNvCxnSpPr>
          <p:nvPr/>
        </p:nvCxnSpPr>
        <p:spPr>
          <a:xfrm rot="10800000" flipH="1">
            <a:off x="5518348" y="5438448"/>
            <a:ext cx="1152128" cy="12700"/>
          </a:xfrm>
          <a:prstGeom prst="curvedConnector5">
            <a:avLst>
              <a:gd name="adj1" fmla="val -46297"/>
              <a:gd name="adj2" fmla="val 4648472"/>
              <a:gd name="adj3" fmla="val 147355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0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278EBB-C31C-AD45-A9AE-5A6CD0B91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Почему </a:t>
            </a:r>
            <a:r>
              <a:rPr lang="en" b="1" dirty="0"/>
              <a:t>DevOps?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5AE608-A7D6-724F-BAA4-4D8F11A0C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701800"/>
            <a:ext cx="10157354" cy="1871216"/>
          </a:xfrm>
        </p:spPr>
        <p:txBody>
          <a:bodyPr/>
          <a:lstStyle/>
          <a:p>
            <a:pPr marL="0" indent="0">
              <a:buNone/>
            </a:pPr>
            <a:r>
              <a:rPr lang="en" dirty="0"/>
              <a:t>Any organization that designs a system (defined broadly) will produce a design whose structure is a copy of the organization's communication structure.</a:t>
            </a:r>
          </a:p>
          <a:p>
            <a:pPr marL="0" indent="0" algn="r">
              <a:buNone/>
            </a:pPr>
            <a:r>
              <a:rPr lang="en" dirty="0"/>
              <a:t>-- </a:t>
            </a:r>
            <a:r>
              <a:rPr lang="en" i="1" dirty="0"/>
              <a:t>Melvin E. Conway</a:t>
            </a:r>
            <a:endParaRPr lang="ru-RU" dirty="0"/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D35C45C0-17CF-764A-80E2-FC8E503C6E11}"/>
              </a:ext>
            </a:extLst>
          </p:cNvPr>
          <p:cNvSpPr txBox="1">
            <a:spLocks/>
          </p:cNvSpPr>
          <p:nvPr/>
        </p:nvSpPr>
        <p:spPr>
          <a:xfrm>
            <a:off x="1015734" y="3573016"/>
            <a:ext cx="10157354" cy="639676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>
            <a:lvl1pPr marL="304747" indent="-304747" algn="l" defTabSz="1218987" rtl="0" eaLnBrk="1" latinLnBrk="0" hangingPunct="1">
              <a:lnSpc>
                <a:spcPct val="95000"/>
              </a:lnSpc>
              <a:spcBef>
                <a:spcPts val="1866"/>
              </a:spcBef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392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8037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4683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328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37973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64619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91264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78859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/>
              <a:t>[!] </a:t>
            </a:r>
            <a:r>
              <a:rPr lang="ru-RU" dirty="0"/>
              <a:t>Время выхода на рынок - </a:t>
            </a:r>
            <a:r>
              <a:rPr lang="en" dirty="0"/>
              <a:t>time-to-market</a:t>
            </a:r>
            <a:endParaRPr lang="ru-RU" dirty="0"/>
          </a:p>
        </p:txBody>
      </p:sp>
      <p:sp>
        <p:nvSpPr>
          <p:cNvPr id="10" name="Скругленный прямоугольник 9">
            <a:extLst>
              <a:ext uri="{FF2B5EF4-FFF2-40B4-BE49-F238E27FC236}">
                <a16:creationId xmlns:a16="http://schemas.microsoft.com/office/drawing/2014/main" id="{8B9C233F-9672-E44F-B5EB-E0B79B1C9B40}"/>
              </a:ext>
            </a:extLst>
          </p:cNvPr>
          <p:cNvSpPr/>
          <p:nvPr/>
        </p:nvSpPr>
        <p:spPr>
          <a:xfrm>
            <a:off x="5518348" y="5831880"/>
            <a:ext cx="1152128" cy="5040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/>
              <a:t>Рынок</a:t>
            </a:r>
          </a:p>
        </p:txBody>
      </p:sp>
      <p:sp>
        <p:nvSpPr>
          <p:cNvPr id="11" name="Скругленный прямоугольник 10">
            <a:extLst>
              <a:ext uri="{FF2B5EF4-FFF2-40B4-BE49-F238E27FC236}">
                <a16:creationId xmlns:a16="http://schemas.microsoft.com/office/drawing/2014/main" id="{926A672D-2B1F-CC4E-AA43-933AE2D88317}"/>
              </a:ext>
            </a:extLst>
          </p:cNvPr>
          <p:cNvSpPr/>
          <p:nvPr/>
        </p:nvSpPr>
        <p:spPr>
          <a:xfrm>
            <a:off x="3654952" y="4816992"/>
            <a:ext cx="1719808" cy="5040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/>
              <a:t>Разработка</a:t>
            </a:r>
          </a:p>
        </p:txBody>
      </p:sp>
      <p:sp>
        <p:nvSpPr>
          <p:cNvPr id="12" name="Скругленный прямоугольник 11">
            <a:extLst>
              <a:ext uri="{FF2B5EF4-FFF2-40B4-BE49-F238E27FC236}">
                <a16:creationId xmlns:a16="http://schemas.microsoft.com/office/drawing/2014/main" id="{867DB5B2-4E36-734D-89F9-A7C662A63374}"/>
              </a:ext>
            </a:extLst>
          </p:cNvPr>
          <p:cNvSpPr/>
          <p:nvPr/>
        </p:nvSpPr>
        <p:spPr>
          <a:xfrm>
            <a:off x="3654952" y="5484652"/>
            <a:ext cx="1719808" cy="5040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Менеджмент</a:t>
            </a:r>
            <a:endParaRPr lang="ru-RU" sz="1400" dirty="0"/>
          </a:p>
        </p:txBody>
      </p:sp>
      <p:sp>
        <p:nvSpPr>
          <p:cNvPr id="13" name="Скругленный прямоугольник 12">
            <a:extLst>
              <a:ext uri="{FF2B5EF4-FFF2-40B4-BE49-F238E27FC236}">
                <a16:creationId xmlns:a16="http://schemas.microsoft.com/office/drawing/2014/main" id="{4A4718F0-0585-9C42-97A2-5D586B6F317F}"/>
              </a:ext>
            </a:extLst>
          </p:cNvPr>
          <p:cNvSpPr/>
          <p:nvPr/>
        </p:nvSpPr>
        <p:spPr>
          <a:xfrm>
            <a:off x="5518348" y="4437112"/>
            <a:ext cx="1152128" cy="5040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Отладка</a:t>
            </a:r>
          </a:p>
        </p:txBody>
      </p:sp>
      <p:sp>
        <p:nvSpPr>
          <p:cNvPr id="14" name="Скругленный прямоугольник 13">
            <a:extLst>
              <a:ext uri="{FF2B5EF4-FFF2-40B4-BE49-F238E27FC236}">
                <a16:creationId xmlns:a16="http://schemas.microsoft.com/office/drawing/2014/main" id="{D7BE1FD3-8C86-004A-B630-D8CA43EC9EDE}"/>
              </a:ext>
            </a:extLst>
          </p:cNvPr>
          <p:cNvSpPr/>
          <p:nvPr/>
        </p:nvSpPr>
        <p:spPr>
          <a:xfrm>
            <a:off x="6814064" y="4816992"/>
            <a:ext cx="1719808" cy="5040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Эксплуатация</a:t>
            </a:r>
          </a:p>
        </p:txBody>
      </p:sp>
      <p:sp>
        <p:nvSpPr>
          <p:cNvPr id="15" name="Скругленный прямоугольник 14">
            <a:extLst>
              <a:ext uri="{FF2B5EF4-FFF2-40B4-BE49-F238E27FC236}">
                <a16:creationId xmlns:a16="http://schemas.microsoft.com/office/drawing/2014/main" id="{E9B2AC4A-5B09-C644-8A92-411E06EB5466}"/>
              </a:ext>
            </a:extLst>
          </p:cNvPr>
          <p:cNvSpPr/>
          <p:nvPr/>
        </p:nvSpPr>
        <p:spPr>
          <a:xfrm>
            <a:off x="6814064" y="5485640"/>
            <a:ext cx="1719808" cy="5040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Аналитика</a:t>
            </a:r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4E0337A5-FD08-1F43-8450-F5066B1579B8}"/>
              </a:ext>
            </a:extLst>
          </p:cNvPr>
          <p:cNvCxnSpPr>
            <a:cxnSpLocks/>
            <a:stCxn id="13" idx="2"/>
            <a:endCxn id="10" idx="0"/>
          </p:cNvCxnSpPr>
          <p:nvPr/>
        </p:nvCxnSpPr>
        <p:spPr>
          <a:xfrm>
            <a:off x="6094412" y="4941168"/>
            <a:ext cx="0" cy="8907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78344344-8EB5-DC43-A354-8978A17E6F21}"/>
              </a:ext>
            </a:extLst>
          </p:cNvPr>
          <p:cNvCxnSpPr>
            <a:cxnSpLocks/>
            <a:stCxn id="11" idx="3"/>
            <a:endCxn id="15" idx="1"/>
          </p:cNvCxnSpPr>
          <p:nvPr/>
        </p:nvCxnSpPr>
        <p:spPr>
          <a:xfrm>
            <a:off x="5374760" y="5069020"/>
            <a:ext cx="1439304" cy="6686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id="{6DBFCA25-5268-4247-873A-342B98008EBB}"/>
              </a:ext>
            </a:extLst>
          </p:cNvPr>
          <p:cNvCxnSpPr>
            <a:cxnSpLocks/>
            <a:stCxn id="14" idx="1"/>
            <a:endCxn id="12" idx="3"/>
          </p:cNvCxnSpPr>
          <p:nvPr/>
        </p:nvCxnSpPr>
        <p:spPr>
          <a:xfrm flipH="1">
            <a:off x="5374760" y="5069020"/>
            <a:ext cx="1439304" cy="66766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>
            <a:extLst>
              <a:ext uri="{FF2B5EF4-FFF2-40B4-BE49-F238E27FC236}">
                <a16:creationId xmlns:a16="http://schemas.microsoft.com/office/drawing/2014/main" id="{A8343F06-5294-6046-AD19-5901AA90ED48}"/>
              </a:ext>
            </a:extLst>
          </p:cNvPr>
          <p:cNvCxnSpPr>
            <a:cxnSpLocks/>
            <a:stCxn id="13" idx="2"/>
            <a:endCxn id="12" idx="3"/>
          </p:cNvCxnSpPr>
          <p:nvPr/>
        </p:nvCxnSpPr>
        <p:spPr>
          <a:xfrm flipH="1">
            <a:off x="5374760" y="4941168"/>
            <a:ext cx="719652" cy="7955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id="{88A95536-1D6C-3849-B224-3DE072CFE726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6094412" y="4941168"/>
            <a:ext cx="719652" cy="7965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>
            <a:extLst>
              <a:ext uri="{FF2B5EF4-FFF2-40B4-BE49-F238E27FC236}">
                <a16:creationId xmlns:a16="http://schemas.microsoft.com/office/drawing/2014/main" id="{EC456BB6-E7DB-104C-90CB-DE0F46D4FA92}"/>
              </a:ext>
            </a:extLst>
          </p:cNvPr>
          <p:cNvCxnSpPr>
            <a:cxnSpLocks/>
            <a:stCxn id="11" idx="3"/>
            <a:endCxn id="10" idx="0"/>
          </p:cNvCxnSpPr>
          <p:nvPr/>
        </p:nvCxnSpPr>
        <p:spPr>
          <a:xfrm>
            <a:off x="5374760" y="5069020"/>
            <a:ext cx="719652" cy="76286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>
            <a:extLst>
              <a:ext uri="{FF2B5EF4-FFF2-40B4-BE49-F238E27FC236}">
                <a16:creationId xmlns:a16="http://schemas.microsoft.com/office/drawing/2014/main" id="{9807CDCE-254C-7B4B-83EC-59CE8475B86A}"/>
              </a:ext>
            </a:extLst>
          </p:cNvPr>
          <p:cNvCxnSpPr>
            <a:cxnSpLocks/>
            <a:stCxn id="15" idx="1"/>
            <a:endCxn id="10" idx="0"/>
          </p:cNvCxnSpPr>
          <p:nvPr/>
        </p:nvCxnSpPr>
        <p:spPr>
          <a:xfrm flipH="1">
            <a:off x="6094412" y="5737668"/>
            <a:ext cx="719652" cy="942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A6AF7FF6-B0BA-CE40-9DF9-4B1979941450}"/>
              </a:ext>
            </a:extLst>
          </p:cNvPr>
          <p:cNvCxnSpPr>
            <a:cxnSpLocks/>
            <a:stCxn id="14" idx="1"/>
            <a:endCxn id="10" idx="0"/>
          </p:cNvCxnSpPr>
          <p:nvPr/>
        </p:nvCxnSpPr>
        <p:spPr>
          <a:xfrm flipH="1">
            <a:off x="6094412" y="5069020"/>
            <a:ext cx="719652" cy="76286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>
            <a:extLst>
              <a:ext uri="{FF2B5EF4-FFF2-40B4-BE49-F238E27FC236}">
                <a16:creationId xmlns:a16="http://schemas.microsoft.com/office/drawing/2014/main" id="{56E71E96-6312-4949-8760-5FB2BD2D63FF}"/>
              </a:ext>
            </a:extLst>
          </p:cNvPr>
          <p:cNvCxnSpPr>
            <a:cxnSpLocks/>
            <a:stCxn id="12" idx="3"/>
            <a:endCxn id="10" idx="0"/>
          </p:cNvCxnSpPr>
          <p:nvPr/>
        </p:nvCxnSpPr>
        <p:spPr>
          <a:xfrm>
            <a:off x="5374760" y="5736680"/>
            <a:ext cx="719652" cy="952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>
            <a:extLst>
              <a:ext uri="{FF2B5EF4-FFF2-40B4-BE49-F238E27FC236}">
                <a16:creationId xmlns:a16="http://schemas.microsoft.com/office/drawing/2014/main" id="{20E48447-230D-C74D-B83B-6E10D46C280B}"/>
              </a:ext>
            </a:extLst>
          </p:cNvPr>
          <p:cNvCxnSpPr>
            <a:cxnSpLocks/>
            <a:endCxn id="11" idx="3"/>
          </p:cNvCxnSpPr>
          <p:nvPr/>
        </p:nvCxnSpPr>
        <p:spPr>
          <a:xfrm flipH="1">
            <a:off x="5374760" y="4941168"/>
            <a:ext cx="719652" cy="12785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>
            <a:extLst>
              <a:ext uri="{FF2B5EF4-FFF2-40B4-BE49-F238E27FC236}">
                <a16:creationId xmlns:a16="http://schemas.microsoft.com/office/drawing/2014/main" id="{3AA34EBC-36CE-DA48-80A9-58FB136F33CD}"/>
              </a:ext>
            </a:extLst>
          </p:cNvPr>
          <p:cNvCxnSpPr>
            <a:cxnSpLocks/>
            <a:stCxn id="13" idx="2"/>
            <a:endCxn id="14" idx="1"/>
          </p:cNvCxnSpPr>
          <p:nvPr/>
        </p:nvCxnSpPr>
        <p:spPr>
          <a:xfrm>
            <a:off x="6094412" y="4941168"/>
            <a:ext cx="719652" cy="12785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>
            <a:extLst>
              <a:ext uri="{FF2B5EF4-FFF2-40B4-BE49-F238E27FC236}">
                <a16:creationId xmlns:a16="http://schemas.microsoft.com/office/drawing/2014/main" id="{3897164A-A588-2741-AE5D-1722F2D3A2A5}"/>
              </a:ext>
            </a:extLst>
          </p:cNvPr>
          <p:cNvCxnSpPr>
            <a:cxnSpLocks/>
            <a:stCxn id="14" idx="1"/>
            <a:endCxn id="15" idx="1"/>
          </p:cNvCxnSpPr>
          <p:nvPr/>
        </p:nvCxnSpPr>
        <p:spPr>
          <a:xfrm>
            <a:off x="6814064" y="5069020"/>
            <a:ext cx="0" cy="6686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>
            <a:extLst>
              <a:ext uri="{FF2B5EF4-FFF2-40B4-BE49-F238E27FC236}">
                <a16:creationId xmlns:a16="http://schemas.microsoft.com/office/drawing/2014/main" id="{DEDDD457-8B35-EA4B-B8B6-D3759E0CC847}"/>
              </a:ext>
            </a:extLst>
          </p:cNvPr>
          <p:cNvCxnSpPr>
            <a:cxnSpLocks/>
            <a:stCxn id="11" idx="3"/>
            <a:endCxn id="12" idx="3"/>
          </p:cNvCxnSpPr>
          <p:nvPr/>
        </p:nvCxnSpPr>
        <p:spPr>
          <a:xfrm>
            <a:off x="5374760" y="5069020"/>
            <a:ext cx="0" cy="66766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36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55CCB7-6FA7-8C4C-B6D5-14427618C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Зачем </a:t>
            </a:r>
            <a:r>
              <a:rPr lang="en" b="1" dirty="0"/>
              <a:t>DevOps?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AED954-F751-EE49-840D-DC108E113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" dirty="0"/>
              <a:t>- </a:t>
            </a:r>
            <a:r>
              <a:rPr lang="en" b="1" dirty="0"/>
              <a:t>Dev</a:t>
            </a:r>
            <a:r>
              <a:rPr lang="en" dirty="0"/>
              <a:t> – </a:t>
            </a:r>
            <a:r>
              <a:rPr lang="ru-RU" dirty="0"/>
              <a:t>Чаще отправлять изменения на продуктовую среду, не понимают как оно крутится на серверах.</a:t>
            </a:r>
          </a:p>
          <a:p>
            <a:pPr marL="0" indent="0">
              <a:buNone/>
            </a:pPr>
            <a:r>
              <a:rPr lang="ru-RU" dirty="0"/>
              <a:t>- </a:t>
            </a:r>
            <a:r>
              <a:rPr lang="en" b="1" dirty="0"/>
              <a:t>Ops</a:t>
            </a:r>
            <a:r>
              <a:rPr lang="en" dirty="0"/>
              <a:t> – </a:t>
            </a:r>
            <a:r>
              <a:rPr lang="ru-RU" dirty="0"/>
              <a:t>Реже отправлять изменения на продуктовую среду, меньше отказов, не понимают, как работает продукт.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012D656D-12FD-D248-8138-F95197BCDC58}"/>
              </a:ext>
            </a:extLst>
          </p:cNvPr>
          <p:cNvSpPr/>
          <p:nvPr/>
        </p:nvSpPr>
        <p:spPr>
          <a:xfrm>
            <a:off x="3792319" y="4649668"/>
            <a:ext cx="1080120" cy="1080120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Dev</a:t>
            </a:r>
            <a:endParaRPr lang="ru-RU" sz="2000" dirty="0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021F2019-F86A-CF44-A38C-842C7A5D2641}"/>
              </a:ext>
            </a:extLst>
          </p:cNvPr>
          <p:cNvSpPr/>
          <p:nvPr/>
        </p:nvSpPr>
        <p:spPr>
          <a:xfrm>
            <a:off x="7534572" y="4616140"/>
            <a:ext cx="1080120" cy="1080120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Ops</a:t>
            </a:r>
            <a:endParaRPr lang="ru-RU" sz="2000" dirty="0"/>
          </a:p>
        </p:txBody>
      </p:sp>
      <p:sp>
        <p:nvSpPr>
          <p:cNvPr id="6" name="Молния 5">
            <a:extLst>
              <a:ext uri="{FF2B5EF4-FFF2-40B4-BE49-F238E27FC236}">
                <a16:creationId xmlns:a16="http://schemas.microsoft.com/office/drawing/2014/main" id="{4ACF56FF-B3F5-D34F-ADA6-00B604C59940}"/>
              </a:ext>
            </a:extLst>
          </p:cNvPr>
          <p:cNvSpPr/>
          <p:nvPr/>
        </p:nvSpPr>
        <p:spPr>
          <a:xfrm>
            <a:off x="5698368" y="4631740"/>
            <a:ext cx="1008112" cy="1008112"/>
          </a:xfrm>
          <a:prstGeom prst="lightningBol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47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02E223-0B05-3747-BE1D-0840A72D6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Цели </a:t>
            </a:r>
            <a:r>
              <a:rPr lang="en" b="1" dirty="0"/>
              <a:t>DevOps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F19C73-4C88-474B-95B0-39004157B5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701800"/>
            <a:ext cx="10157354" cy="2735312"/>
          </a:xfrm>
        </p:spPr>
        <p:txBody>
          <a:bodyPr/>
          <a:lstStyle/>
          <a:p>
            <a:r>
              <a:rPr lang="ru-RU" dirty="0"/>
              <a:t>сокращение времени для выхода на рынок (</a:t>
            </a:r>
            <a:r>
              <a:rPr lang="en-US" dirty="0"/>
              <a:t>time-to-market)</a:t>
            </a:r>
          </a:p>
          <a:p>
            <a:r>
              <a:rPr lang="ru-RU" dirty="0"/>
              <a:t>снижение частоты отказов новых релизов</a:t>
            </a:r>
            <a:endParaRPr lang="en-US" dirty="0"/>
          </a:p>
          <a:p>
            <a:r>
              <a:rPr lang="ru-RU" dirty="0"/>
              <a:t>сокращение времени выполнения исправлений</a:t>
            </a:r>
            <a:endParaRPr lang="en-US" dirty="0"/>
          </a:p>
          <a:p>
            <a:r>
              <a:rPr lang="ru-RU" dirty="0"/>
              <a:t>уменьшение количества времени на восстановления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BE8D39F5-118D-0B48-8867-BC5890668436}"/>
              </a:ext>
            </a:extLst>
          </p:cNvPr>
          <p:cNvSpPr/>
          <p:nvPr/>
        </p:nvSpPr>
        <p:spPr>
          <a:xfrm>
            <a:off x="3792319" y="4649668"/>
            <a:ext cx="1080120" cy="1080120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Dev</a:t>
            </a:r>
            <a:endParaRPr lang="ru-RU" sz="2000" dirty="0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44D79562-9AF6-C043-A2E3-9D51A1B88341}"/>
              </a:ext>
            </a:extLst>
          </p:cNvPr>
          <p:cNvSpPr/>
          <p:nvPr/>
        </p:nvSpPr>
        <p:spPr>
          <a:xfrm>
            <a:off x="7534572" y="4616140"/>
            <a:ext cx="1080120" cy="1080120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Ops</a:t>
            </a:r>
            <a:endParaRPr lang="ru-RU" sz="2000" dirty="0"/>
          </a:p>
        </p:txBody>
      </p:sp>
      <p:sp>
        <p:nvSpPr>
          <p:cNvPr id="6" name="Сердце 5">
            <a:extLst>
              <a:ext uri="{FF2B5EF4-FFF2-40B4-BE49-F238E27FC236}">
                <a16:creationId xmlns:a16="http://schemas.microsoft.com/office/drawing/2014/main" id="{052CC5BC-A3B2-1848-B4CA-892EF15D4D7A}"/>
              </a:ext>
            </a:extLst>
          </p:cNvPr>
          <p:cNvSpPr/>
          <p:nvPr/>
        </p:nvSpPr>
        <p:spPr>
          <a:xfrm>
            <a:off x="5835946" y="4796160"/>
            <a:ext cx="720080" cy="720080"/>
          </a:xfrm>
          <a:prstGeom prst="hear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39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C9A2EF-0548-9542-84AD-F615EF8B6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/>
              <a:t>DevOps </a:t>
            </a:r>
            <a:r>
              <a:rPr lang="ru-RU" b="1" dirty="0"/>
              <a:t>или </a:t>
            </a:r>
            <a:r>
              <a:rPr lang="en" b="1" dirty="0"/>
              <a:t>SRE?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1CDFEE-D91A-2240-B2CE-B53AA8E125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2348880"/>
            <a:ext cx="10157354" cy="3823320"/>
          </a:xfrm>
        </p:spPr>
        <p:txBody>
          <a:bodyPr/>
          <a:lstStyle/>
          <a:p>
            <a:pPr marL="0" indent="0">
              <a:buNone/>
            </a:pPr>
            <a:r>
              <a:rPr lang="en" b="1" dirty="0"/>
              <a:t>DevOps-</a:t>
            </a:r>
            <a:r>
              <a:rPr lang="ru-RU" b="1" dirty="0"/>
              <a:t>инженер </a:t>
            </a:r>
            <a:r>
              <a:rPr lang="en-US" dirty="0"/>
              <a:t>– (</a:t>
            </a:r>
            <a:r>
              <a:rPr lang="ru-RU" dirty="0"/>
              <a:t>автоматизация сборки, настройки и развертывания ПО</a:t>
            </a:r>
            <a:r>
              <a:rPr lang="en-US" dirty="0"/>
              <a:t>)</a:t>
            </a:r>
            <a:r>
              <a:rPr lang="ru-RU" dirty="0"/>
              <a:t> </a:t>
            </a:r>
            <a:endParaRPr lang="en-US" dirty="0"/>
          </a:p>
          <a:p>
            <a:pPr marL="0" indent="0">
              <a:buNone/>
            </a:pPr>
            <a:r>
              <a:rPr lang="en" b="1" dirty="0"/>
              <a:t>SRE</a:t>
            </a:r>
            <a:r>
              <a:rPr lang="en" dirty="0"/>
              <a:t> - Site Reliability Engineering (</a:t>
            </a:r>
            <a:r>
              <a:rPr lang="ru-RU" dirty="0"/>
              <a:t>обеспечение надежности информационных систем</a:t>
            </a:r>
            <a:r>
              <a:rPr lang="en-US" dirty="0"/>
              <a:t>)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Инженерные задачи </a:t>
            </a:r>
            <a:r>
              <a:rPr lang="en-US" dirty="0"/>
              <a:t>VS </a:t>
            </a:r>
            <a:r>
              <a:rPr lang="ru-RU" b="1" dirty="0"/>
              <a:t>Операционные задачи</a:t>
            </a:r>
          </a:p>
        </p:txBody>
      </p:sp>
    </p:spTree>
    <p:extLst>
      <p:ext uri="{BB962C8B-B14F-4D97-AF65-F5344CB8AC3E}">
        <p14:creationId xmlns:p14="http://schemas.microsoft.com/office/powerpoint/2010/main" val="232059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75C99C-8132-794A-9E22-1F90AB515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Что нужно </a:t>
            </a:r>
            <a:r>
              <a:rPr lang="en" b="1" dirty="0"/>
              <a:t>DevOps/SR-</a:t>
            </a:r>
            <a:r>
              <a:rPr lang="ru-RU" b="1" dirty="0"/>
              <a:t>инженеру?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E3A458-651F-2046-931A-4584472F1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9876" y="1700808"/>
            <a:ext cx="8537223" cy="44704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/>
              <a:t>- знать жизненный цикл ПО и методологию</a:t>
            </a:r>
          </a:p>
          <a:p>
            <a:pPr marL="0" indent="0">
              <a:buNone/>
            </a:pPr>
            <a:r>
              <a:rPr lang="ru-RU" b="1" dirty="0"/>
              <a:t>- освоить разные архитектуры ПО, в </a:t>
            </a:r>
            <a:r>
              <a:rPr lang="ru-RU" b="1" dirty="0" err="1"/>
              <a:t>т.ч</a:t>
            </a:r>
            <a:r>
              <a:rPr lang="ru-RU" b="1" dirty="0"/>
              <a:t>. </a:t>
            </a:r>
            <a:r>
              <a:rPr lang="ru-RU" b="1" dirty="0" err="1"/>
              <a:t>микросервисную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- знать основы программирования, выучить несколько ЯП</a:t>
            </a:r>
          </a:p>
          <a:p>
            <a:pPr marL="0" indent="0">
              <a:buNone/>
            </a:pPr>
            <a:r>
              <a:rPr lang="ru-RU" b="1" dirty="0"/>
              <a:t>- уметь отлаживать программы и устранять уязвимости и ошибки</a:t>
            </a:r>
          </a:p>
          <a:p>
            <a:pPr marL="0" indent="0">
              <a:buNone/>
            </a:pPr>
            <a:r>
              <a:rPr lang="ru-RU" b="1" dirty="0"/>
              <a:t>- понимать принципы работы операционных систем</a:t>
            </a:r>
          </a:p>
          <a:p>
            <a:pPr marL="0" indent="0">
              <a:buNone/>
            </a:pPr>
            <a:r>
              <a:rPr lang="ru-RU" b="1" dirty="0"/>
              <a:t>- понимать принципы работы компьютерных сетей</a:t>
            </a:r>
          </a:p>
          <a:p>
            <a:pPr marL="0" indent="0">
              <a:buNone/>
            </a:pPr>
            <a:r>
              <a:rPr lang="ru-RU" b="1" dirty="0"/>
              <a:t>- понимать виртуализацию, облачные и гибридные решения</a:t>
            </a:r>
          </a:p>
          <a:p>
            <a:pPr marL="0" indent="0">
              <a:buNone/>
            </a:pPr>
            <a:r>
              <a:rPr lang="ru-RU" b="1" dirty="0"/>
              <a:t>- разбираться в системах </a:t>
            </a:r>
            <a:r>
              <a:rPr lang="ru-RU" b="1" dirty="0" err="1"/>
              <a:t>оркестрации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- разбираться в системах управления конфигурацией (СУК)</a:t>
            </a:r>
          </a:p>
          <a:p>
            <a:pPr marL="0" indent="0">
              <a:buNone/>
            </a:pPr>
            <a:r>
              <a:rPr lang="ru-RU" b="1" dirty="0"/>
              <a:t>- уметь налаживать мониторинг продукта</a:t>
            </a:r>
          </a:p>
          <a:p>
            <a:pPr marL="0" indent="0">
              <a:buNone/>
            </a:pPr>
            <a:r>
              <a:rPr lang="ru-RU" b="1" dirty="0"/>
              <a:t>- общаться с другими людьми и командами</a:t>
            </a:r>
          </a:p>
        </p:txBody>
      </p:sp>
    </p:spTree>
    <p:extLst>
      <p:ext uri="{BB962C8B-B14F-4D97-AF65-F5344CB8AC3E}">
        <p14:creationId xmlns:p14="http://schemas.microsoft.com/office/powerpoint/2010/main" val="151300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D357FE-7E5C-A337-6A9B-395E8E358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Чем занимается </a:t>
            </a:r>
            <a:r>
              <a:rPr lang="ru-RU" dirty="0" err="1"/>
              <a:t>DevOps</a:t>
            </a:r>
            <a:r>
              <a:rPr lang="ru-RU" dirty="0"/>
              <a:t>-инженер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6314DF-542A-39A4-2218-64AFB88E0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9836" y="1412776"/>
            <a:ext cx="10364827" cy="5369024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br>
              <a:rPr lang="ru-RU" sz="1600" dirty="0"/>
            </a:br>
            <a:r>
              <a:rPr lang="ru-RU" sz="1600" dirty="0"/>
              <a:t>Исходя из философии </a:t>
            </a:r>
            <a:r>
              <a:rPr lang="ru-RU" sz="1600" dirty="0" err="1"/>
              <a:t>DevOps</a:t>
            </a:r>
            <a:r>
              <a:rPr lang="ru-RU" sz="1600" dirty="0"/>
              <a:t>, внедрять его практики могут как разработчики, так и инженеры эксплуатации. Но судя по вакансиям, разработчиков в России на эту роль ищут редко, и требования к </a:t>
            </a:r>
            <a:r>
              <a:rPr lang="ru-RU" sz="1600" dirty="0" err="1"/>
              <a:t>DevOps</a:t>
            </a:r>
            <a:r>
              <a:rPr lang="ru-RU" sz="1600" dirty="0"/>
              <a:t>-инженеру во многом пересекаются с требованиями к системному администратору. Смотрите сами.</a:t>
            </a:r>
            <a:br>
              <a:rPr lang="ru-RU" sz="1600" dirty="0"/>
            </a:br>
            <a:br>
              <a:rPr lang="ru-RU" sz="1600" dirty="0"/>
            </a:br>
            <a:r>
              <a:rPr lang="ru-RU" sz="1600" dirty="0"/>
              <a:t>Знание и опыт администрирования:</a:t>
            </a:r>
          </a:p>
          <a:p>
            <a:pPr algn="l">
              <a:buFont typeface="+mj-lt"/>
              <a:buAutoNum type="arabicPeriod"/>
            </a:pPr>
            <a:r>
              <a:rPr lang="ru-RU" sz="1600" dirty="0"/>
              <a:t>Linux;</a:t>
            </a:r>
          </a:p>
          <a:p>
            <a:pPr algn="l">
              <a:buFont typeface="+mj-lt"/>
              <a:buAutoNum type="arabicPeriod"/>
            </a:pPr>
            <a:r>
              <a:rPr lang="ru-RU" sz="1600" dirty="0"/>
              <a:t>систем контейнеризации (</a:t>
            </a:r>
            <a:r>
              <a:rPr lang="ru-RU" sz="1600" dirty="0" err="1"/>
              <a:t>Docker</a:t>
            </a:r>
            <a:r>
              <a:rPr lang="ru-RU" sz="1600" dirty="0"/>
              <a:t>, </a:t>
            </a:r>
            <a:r>
              <a:rPr lang="ru-RU" sz="1600" dirty="0" err="1"/>
              <a:t>Kubernetes</a:t>
            </a:r>
            <a:r>
              <a:rPr lang="ru-RU" sz="1600" dirty="0"/>
              <a:t>);</a:t>
            </a:r>
          </a:p>
          <a:p>
            <a:pPr algn="l">
              <a:buFont typeface="+mj-lt"/>
              <a:buAutoNum type="arabicPeriod"/>
            </a:pPr>
            <a:r>
              <a:rPr lang="ru-RU" sz="1600" dirty="0"/>
              <a:t>баз данных;</a:t>
            </a:r>
          </a:p>
          <a:p>
            <a:pPr algn="l">
              <a:buFont typeface="+mj-lt"/>
              <a:buAutoNum type="arabicPeriod"/>
            </a:pPr>
            <a:r>
              <a:rPr lang="ru-RU" sz="1600" dirty="0"/>
              <a:t>LAMP;</a:t>
            </a:r>
            <a:br>
              <a:rPr lang="ru-RU" sz="1600" dirty="0"/>
            </a:br>
            <a:r>
              <a:rPr lang="ru-RU" sz="1700" dirty="0"/>
              <a:t>Стек LAMP – это набор из четырех различных программных технологий, которые разработчики используют для создания веб-сайтов и веб-приложений. LAMP – это аббревиатура от операционной системы Linux, веб-сервера Apache, сервера баз данных MySQL и языка программирования PHP. Все четыре из этих технологий имеют открытый исходный код, что означает, что они поддерживаются сообществом и свободно доступны для использования всеми. Разработчики используют стеки LAMP для создания, размещения и поддержки веб-контента. Это популярное решение, которое поддерживает многие веб-сайты, которые вы обычно используете сегодня.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3845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904528"/>
          </a:xfrm>
        </p:spPr>
        <p:txBody>
          <a:bodyPr rtlCol="0"/>
          <a:lstStyle/>
          <a:p>
            <a:pPr rtl="0"/>
            <a:r>
              <a:rPr lang="ru-RU" b="1" dirty="0"/>
              <a:t>Виды занятий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549796" y="1268760"/>
            <a:ext cx="11089232" cy="5400600"/>
          </a:xfrm>
        </p:spPr>
        <p:txBody>
          <a:bodyPr rtlCol="0">
            <a:normAutofit/>
          </a:bodyPr>
          <a:lstStyle/>
          <a:p>
            <a:pPr rtl="0"/>
            <a:r>
              <a:rPr lang="ru-RU" dirty="0"/>
              <a:t>Лекции:</a:t>
            </a:r>
          </a:p>
          <a:p>
            <a:pPr lvl="1"/>
            <a:r>
              <a:rPr lang="ru-RU" dirty="0"/>
              <a:t>17 лекций, 34 часа. </a:t>
            </a:r>
          </a:p>
          <a:p>
            <a:pPr rtl="0"/>
            <a:r>
              <a:rPr lang="ru-RU" dirty="0"/>
              <a:t>Лабораторные работы </a:t>
            </a:r>
          </a:p>
          <a:p>
            <a:pPr lvl="1"/>
            <a:r>
              <a:rPr lang="en-US" dirty="0"/>
              <a:t>8</a:t>
            </a:r>
            <a:r>
              <a:rPr lang="ru-RU" dirty="0"/>
              <a:t> лабораторных работ, 34 часа.</a:t>
            </a:r>
          </a:p>
          <a:p>
            <a:pPr rtl="0"/>
            <a:r>
              <a:rPr lang="ru-RU" dirty="0"/>
              <a:t>Домашнее задание.</a:t>
            </a:r>
          </a:p>
          <a:p>
            <a:pPr lvl="1"/>
            <a:r>
              <a:rPr lang="ru-RU" dirty="0"/>
              <a:t>Проект по развертыванию программного обеспечения.</a:t>
            </a:r>
          </a:p>
          <a:p>
            <a:r>
              <a:rPr lang="ru-RU" dirty="0"/>
              <a:t>Сайт курса</a:t>
            </a:r>
            <a:r>
              <a:rPr lang="en-US" dirty="0"/>
              <a:t>:</a:t>
            </a:r>
          </a:p>
          <a:p>
            <a:pPr lvl="1"/>
            <a:r>
              <a:rPr lang="en-US" dirty="0">
                <a:hlinkClick r:id="rId2"/>
              </a:rPr>
              <a:t>https://iu5edu.ru/wiki/devops/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12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D357FE-7E5C-A337-6A9B-395E8E358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Чем занимается </a:t>
            </a:r>
            <a:r>
              <a:rPr lang="ru-RU" dirty="0" err="1"/>
              <a:t>DevOps</a:t>
            </a:r>
            <a:r>
              <a:rPr lang="ru-RU" dirty="0"/>
              <a:t>-инженер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6314DF-542A-39A4-2218-64AFB88E0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9836" y="1412776"/>
            <a:ext cx="10364827" cy="5369024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Понимание принципов работы TCP/IP;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Опыт администрирования SQL и </a:t>
            </a:r>
            <a:r>
              <a:rPr lang="ru-RU" dirty="0" err="1"/>
              <a:t>NoSQL</a:t>
            </a:r>
            <a:r>
              <a:rPr lang="ru-RU" dirty="0"/>
              <a:t> баз данных;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Опыт настройки систем мониторинга и логирования (</a:t>
            </a:r>
            <a:r>
              <a:rPr lang="ru-RU" dirty="0" err="1"/>
              <a:t>Zabbix</a:t>
            </a:r>
            <a:r>
              <a:rPr lang="ru-RU" dirty="0"/>
              <a:t>, ELK, </a:t>
            </a:r>
            <a:r>
              <a:rPr lang="ru-RU" dirty="0" err="1"/>
              <a:t>Grafana</a:t>
            </a:r>
            <a:r>
              <a:rPr lang="ru-RU" dirty="0"/>
              <a:t>, </a:t>
            </a:r>
            <a:r>
              <a:rPr lang="ru-RU" dirty="0" err="1"/>
              <a:t>Prometheus</a:t>
            </a:r>
            <a:r>
              <a:rPr lang="ru-RU" dirty="0"/>
              <a:t>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Опыт конфигурирования инфраструктуры через код (</a:t>
            </a:r>
            <a:r>
              <a:rPr lang="ru-RU" dirty="0" err="1"/>
              <a:t>Ansible</a:t>
            </a:r>
            <a:r>
              <a:rPr lang="ru-RU" dirty="0"/>
              <a:t>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Умение писать скрипты на </a:t>
            </a:r>
            <a:r>
              <a:rPr lang="ru-RU" dirty="0" err="1"/>
              <a:t>Bash</a:t>
            </a:r>
            <a:r>
              <a:rPr lang="ru-RU" dirty="0"/>
              <a:t>, Python или Ruby (иногда упоминается Perl);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Опыт работы с облачными платформами.</a:t>
            </a:r>
          </a:p>
        </p:txBody>
      </p:sp>
    </p:spTree>
    <p:extLst>
      <p:ext uri="{BB962C8B-B14F-4D97-AF65-F5344CB8AC3E}">
        <p14:creationId xmlns:p14="http://schemas.microsoft.com/office/powerpoint/2010/main" val="2686123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D357FE-7E5C-A337-6A9B-395E8E358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Чем занимается </a:t>
            </a:r>
            <a:r>
              <a:rPr lang="en-US" dirty="0"/>
              <a:t>SRE</a:t>
            </a:r>
            <a:r>
              <a:rPr lang="ru-RU" dirty="0"/>
              <a:t>-инженер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6314DF-542A-39A4-2218-64AFB88E0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9836" y="1412776"/>
            <a:ext cx="10364827" cy="536902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dirty="0" err="1"/>
              <a:t>Site</a:t>
            </a:r>
            <a:r>
              <a:rPr lang="ru-RU" dirty="0"/>
              <a:t> </a:t>
            </a:r>
            <a:r>
              <a:rPr lang="ru-RU" dirty="0" err="1"/>
              <a:t>Reliability</a:t>
            </a:r>
            <a:r>
              <a:rPr lang="ru-RU" dirty="0"/>
              <a:t> Engineering (SRE) — это одна из форм реализации </a:t>
            </a:r>
            <a:r>
              <a:rPr lang="ru-RU" dirty="0" err="1"/>
              <a:t>DevOps</a:t>
            </a:r>
            <a:r>
              <a:rPr lang="ru-RU" dirty="0"/>
              <a:t>. SRE-подход возник в Google и стал популярен в среде продуктовых IT-компаний после выхода одноимённой книги в 2016 году. </a:t>
            </a:r>
            <a:endParaRPr lang="en-US" dirty="0"/>
          </a:p>
          <a:p>
            <a:pPr marL="0" indent="0" algn="l">
              <a:buNone/>
            </a:pPr>
            <a:r>
              <a:rPr lang="ru-RU" dirty="0"/>
              <a:t>Цель инженера по SRE — сделать так, чтобы сервис работал с такой надёжностью, которая указана в соглашении о уровне оказания услуг (SLA). Стабильность работы зависит и от инфраструктуры, и от качества кода, поэтому SRE занимается и тем, и другим. Как правило, инженерами по SRE становятся опытные системные администраторы или разработчики. Разработчики даже чаще.</a:t>
            </a:r>
          </a:p>
        </p:txBody>
      </p:sp>
    </p:spTree>
    <p:extLst>
      <p:ext uri="{BB962C8B-B14F-4D97-AF65-F5344CB8AC3E}">
        <p14:creationId xmlns:p14="http://schemas.microsoft.com/office/powerpoint/2010/main" val="45880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D357FE-7E5C-A337-6A9B-395E8E358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Чем занимается </a:t>
            </a:r>
            <a:r>
              <a:rPr lang="en-US" dirty="0"/>
              <a:t>SRE</a:t>
            </a:r>
            <a:r>
              <a:rPr lang="ru-RU" dirty="0"/>
              <a:t>-инженер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6314DF-542A-39A4-2218-64AFB88E0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9836" y="1412776"/>
            <a:ext cx="10364827" cy="5369024"/>
          </a:xfrm>
        </p:spPr>
        <p:txBody>
          <a:bodyPr>
            <a:normAutofit fontScale="925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уверенные знания ОС Linux продвинутого уровня работы в консоли;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опыт разработки на C/C++ или Go;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понимание работы TCP/IP и HTTP;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понимание устройства ОС (процессы, память, синхронизация);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опыт настройки различных инструментов для мониторинга и конфигурирования серверов. Инструменты: </a:t>
            </a:r>
            <a:r>
              <a:rPr lang="ru-RU" dirty="0" err="1"/>
              <a:t>Zabbix</a:t>
            </a:r>
            <a:r>
              <a:rPr lang="ru-RU" dirty="0"/>
              <a:t>, </a:t>
            </a:r>
            <a:r>
              <a:rPr lang="ru-RU" dirty="0" err="1"/>
              <a:t>Puppet</a:t>
            </a:r>
            <a:r>
              <a:rPr lang="ru-RU" dirty="0"/>
              <a:t>, </a:t>
            </a:r>
            <a:r>
              <a:rPr lang="ru-RU" dirty="0" err="1"/>
              <a:t>Ansible</a:t>
            </a:r>
            <a:r>
              <a:rPr lang="ru-RU" dirty="0"/>
              <a:t> или подобные.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опыт работы с </a:t>
            </a:r>
            <a:r>
              <a:rPr lang="ru-RU" dirty="0" err="1"/>
              <a:t>Docker</a:t>
            </a:r>
            <a:r>
              <a:rPr lang="ru-RU" dirty="0"/>
              <a:t>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опыт использования облачных сервисов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опыт настройки сетей. Инструменты: </a:t>
            </a:r>
            <a:r>
              <a:rPr lang="ru-RU" dirty="0" err="1"/>
              <a:t>nginx</a:t>
            </a:r>
            <a:r>
              <a:rPr lang="ru-RU" dirty="0"/>
              <a:t>, </a:t>
            </a:r>
            <a:r>
              <a:rPr lang="ru-RU" dirty="0" err="1"/>
              <a:t>haproxy</a:t>
            </a:r>
            <a:r>
              <a:rPr lang="ru-RU" dirty="0"/>
              <a:t>, </a:t>
            </a:r>
            <a:r>
              <a:rPr lang="ru-RU" dirty="0" err="1"/>
              <a:t>bind</a:t>
            </a:r>
            <a:r>
              <a:rPr lang="ru-RU" dirty="0"/>
              <a:t>, </a:t>
            </a:r>
            <a:r>
              <a:rPr lang="ru-RU" dirty="0" err="1"/>
              <a:t>git</a:t>
            </a:r>
            <a:r>
              <a:rPr lang="ru-RU" dirty="0"/>
              <a:t>, </a:t>
            </a:r>
            <a:r>
              <a:rPr lang="ru-RU" dirty="0" err="1"/>
              <a:t>iptables</a:t>
            </a:r>
            <a:r>
              <a:rPr lang="ru-RU" dirty="0"/>
              <a:t>, </a:t>
            </a:r>
            <a:r>
              <a:rPr lang="ru-RU" dirty="0" err="1"/>
              <a:t>stunnel</a:t>
            </a:r>
            <a:r>
              <a:rPr lang="ru-RU" dirty="0"/>
              <a:t>, </a:t>
            </a:r>
            <a:r>
              <a:rPr lang="ru-RU" dirty="0" err="1"/>
              <a:t>openvpn</a:t>
            </a:r>
            <a:r>
              <a:rPr lang="ru-RU" dirty="0"/>
              <a:t>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опыт настройки виртуальных машин: </a:t>
            </a:r>
            <a:r>
              <a:rPr lang="ru-RU" dirty="0" err="1"/>
              <a:t>kvm</a:t>
            </a:r>
            <a:r>
              <a:rPr lang="ru-RU" dirty="0"/>
              <a:t>, </a:t>
            </a:r>
            <a:r>
              <a:rPr lang="ru-RU" dirty="0" err="1"/>
              <a:t>xen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078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D357FE-7E5C-A337-6A9B-395E8E358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Чем занимается </a:t>
            </a:r>
            <a:r>
              <a:rPr lang="en-US" dirty="0"/>
              <a:t>SRE</a:t>
            </a:r>
            <a:r>
              <a:rPr lang="ru-RU" dirty="0"/>
              <a:t>-инженер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6314DF-542A-39A4-2218-64AFB88E0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9836" y="1412776"/>
            <a:ext cx="10364827" cy="5369024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ru-RU" sz="1600" dirty="0"/>
              <a:t>Пример задач: </a:t>
            </a:r>
            <a:br>
              <a:rPr lang="ru-RU" sz="1600" dirty="0"/>
            </a:br>
            <a:endParaRPr lang="en-US" sz="1600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600" dirty="0"/>
              <a:t>Оптимизация имеющейся архитектуры и сервисов;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600" dirty="0"/>
              <a:t>Уменьшение нагрузки на сопровождение и обслуживание сервисов за счет автоматизации;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600" dirty="0"/>
              <a:t>Изучение имеющихся сервисов и поддержание актуальных знаний по ним;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600" dirty="0"/>
              <a:t>Активный и </a:t>
            </a:r>
            <a:r>
              <a:rPr lang="ru-RU" sz="1600" dirty="0" err="1"/>
              <a:t>проактивный</a:t>
            </a:r>
            <a:r>
              <a:rPr lang="ru-RU" sz="1600" dirty="0"/>
              <a:t> поиск возможных проблем и их устранение;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600" dirty="0"/>
              <a:t>Обеспечивать заданный уровень SLA &amp; SLO;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600" dirty="0"/>
              <a:t>Участвовать в инцидент-менеджменте;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600" dirty="0"/>
              <a:t>Писать </a:t>
            </a:r>
            <a:r>
              <a:rPr lang="ru-RU" sz="1600" dirty="0" err="1"/>
              <a:t>postmortem</a:t>
            </a:r>
            <a:r>
              <a:rPr lang="ru-RU" sz="1600" dirty="0"/>
              <a:t>-ы и разрабатывать мероприятия для повышения стабильности сервисов;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600" dirty="0"/>
              <a:t>Создавать, актуализировать DRP (</a:t>
            </a:r>
            <a:r>
              <a:rPr lang="ru-RU" sz="1600" dirty="0" err="1"/>
              <a:t>Disaster</a:t>
            </a:r>
            <a:r>
              <a:rPr lang="ru-RU" sz="1600" dirty="0"/>
              <a:t> Recovery Plan), BCP(</a:t>
            </a:r>
            <a:r>
              <a:rPr lang="ru-RU" sz="1600" dirty="0" err="1"/>
              <a:t>Disaster</a:t>
            </a:r>
            <a:r>
              <a:rPr lang="ru-RU" sz="1600" dirty="0"/>
              <a:t> Recovery Plan) и проводить регулярные учения по отказам с последующим анализом результатов;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600" dirty="0"/>
              <a:t>Участвовать в проработке архитектуры сервисов и изменений их конфигураций;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600" dirty="0"/>
              <a:t>Оптимизация имеющихся систем </a:t>
            </a:r>
            <a:r>
              <a:rPr lang="ru-RU" sz="1600" dirty="0" err="1"/>
              <a:t>observability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1516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6560ED-B9C5-F64B-89BF-50EA07732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Основные термины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8B0719-91F0-4240-B7AA-C8993DF71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Система управления исходным кодом (</a:t>
            </a:r>
            <a:r>
              <a:rPr lang="en" dirty="0"/>
              <a:t>SCCS)</a:t>
            </a:r>
          </a:p>
          <a:p>
            <a:r>
              <a:rPr lang="ru-RU" dirty="0"/>
              <a:t>Инструменты сборки</a:t>
            </a:r>
          </a:p>
          <a:p>
            <a:r>
              <a:rPr lang="ru-RU" dirty="0"/>
              <a:t>Системы управления конфигурацией (СУК)</a:t>
            </a:r>
          </a:p>
          <a:p>
            <a:r>
              <a:rPr lang="ru-RU" dirty="0"/>
              <a:t>Непрерывная интеграция</a:t>
            </a:r>
          </a:p>
          <a:p>
            <a:r>
              <a:rPr lang="ru-RU" dirty="0"/>
              <a:t>Непрерывная доставка</a:t>
            </a:r>
          </a:p>
          <a:p>
            <a:r>
              <a:rPr lang="ru-RU" dirty="0"/>
              <a:t>Тестирование</a:t>
            </a:r>
          </a:p>
          <a:p>
            <a:r>
              <a:rPr lang="ru-RU" dirty="0"/>
              <a:t>Мониторинг</a:t>
            </a:r>
          </a:p>
          <a:p>
            <a:r>
              <a:rPr lang="ru-RU" dirty="0" err="1"/>
              <a:t>Оркестрация</a:t>
            </a:r>
            <a:endParaRPr lang="ru-RU" dirty="0"/>
          </a:p>
          <a:p>
            <a:r>
              <a:rPr lang="ru-RU" dirty="0"/>
              <a:t>Облака</a:t>
            </a:r>
          </a:p>
          <a:p>
            <a:r>
              <a:rPr lang="en" dirty="0"/>
              <a:t>IT-</a:t>
            </a:r>
            <a:r>
              <a:rPr lang="ru-RU" dirty="0"/>
              <a:t>инфраструктура</a:t>
            </a:r>
          </a:p>
        </p:txBody>
      </p:sp>
    </p:spTree>
    <p:extLst>
      <p:ext uri="{BB962C8B-B14F-4D97-AF65-F5344CB8AC3E}">
        <p14:creationId xmlns:p14="http://schemas.microsoft.com/office/powerpoint/2010/main" val="294333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182902-11AF-2C41-8C17-F92D53F9A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Основные процессы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BA6EF5D-8A7F-FF44-A21D-948E0DE8FB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Поэтапное обновление</a:t>
            </a:r>
          </a:p>
          <a:p>
            <a:r>
              <a:rPr lang="ru-RU" dirty="0"/>
              <a:t>Выявление проблем</a:t>
            </a:r>
          </a:p>
          <a:p>
            <a:r>
              <a:rPr lang="ru-RU" dirty="0"/>
              <a:t>Безопасно откатывать</a:t>
            </a:r>
            <a:endParaRPr lang="en-US" dirty="0"/>
          </a:p>
          <a:p>
            <a:r>
              <a:rPr lang="ru-RU" dirty="0"/>
              <a:t>Резервирование</a:t>
            </a:r>
          </a:p>
          <a:p>
            <a:r>
              <a:rPr lang="ru-RU" dirty="0"/>
              <a:t>Масштабируемость</a:t>
            </a:r>
          </a:p>
          <a:p>
            <a:r>
              <a:rPr lang="en-US" dirty="0"/>
              <a:t>"</a:t>
            </a:r>
            <a:r>
              <a:rPr lang="en" dirty="0"/>
              <a:t>Graceful degradation” - </a:t>
            </a:r>
            <a:r>
              <a:rPr lang="ru-RU" dirty="0"/>
              <a:t>стратегия управления дизайном веб-страниц в разных браузерах</a:t>
            </a:r>
            <a:endParaRPr lang="en" dirty="0"/>
          </a:p>
          <a:p>
            <a:r>
              <a:rPr lang="ru-RU" dirty="0"/>
              <a:t>Оценка </a:t>
            </a:r>
            <a:r>
              <a:rPr lang="en" dirty="0"/>
              <a:t>SLA, SLO, SLI:</a:t>
            </a:r>
          </a:p>
          <a:p>
            <a:pPr lvl="1"/>
            <a:r>
              <a:rPr lang="en" dirty="0"/>
              <a:t>SLA </a:t>
            </a:r>
            <a:r>
              <a:rPr lang="ru-RU" dirty="0"/>
              <a:t>(Service Level </a:t>
            </a:r>
            <a:r>
              <a:rPr lang="ru-RU" dirty="0" err="1"/>
              <a:t>Aggement</a:t>
            </a:r>
            <a:r>
              <a:rPr lang="ru-RU" dirty="0"/>
              <a:t>) — соглашение с клиентом об измеримых показателях уровня сервиса, а также о мерах ответственности </a:t>
            </a:r>
            <a:endParaRPr lang="en-US" dirty="0"/>
          </a:p>
          <a:p>
            <a:pPr lvl="1"/>
            <a:r>
              <a:rPr lang="en-US" dirty="0"/>
              <a:t>SLO  </a:t>
            </a:r>
            <a:r>
              <a:rPr lang="ru-RU" dirty="0"/>
              <a:t>(Service Level </a:t>
            </a:r>
            <a:r>
              <a:rPr lang="ru-RU" dirty="0" err="1"/>
              <a:t>Objective</a:t>
            </a:r>
            <a:r>
              <a:rPr lang="ru-RU" dirty="0"/>
              <a:t>) — цель, обозначающая уровень сервиса, который мы должны обеспечивать </a:t>
            </a:r>
            <a:endParaRPr lang="en-US" dirty="0"/>
          </a:p>
          <a:p>
            <a:pPr lvl="1"/>
            <a:r>
              <a:rPr lang="en" dirty="0"/>
              <a:t>SLI </a:t>
            </a:r>
            <a:r>
              <a:rPr lang="ru-RU" dirty="0"/>
              <a:t>(Service Level </a:t>
            </a:r>
            <a:r>
              <a:rPr lang="ru-RU" dirty="0" err="1"/>
              <a:t>Indicator</a:t>
            </a:r>
            <a:r>
              <a:rPr lang="ru-RU" dirty="0"/>
              <a:t>) — индикатор, отображающий фактический уровень сервиса </a:t>
            </a:r>
            <a:endParaRPr lang="en-US" dirty="0"/>
          </a:p>
          <a:p>
            <a:r>
              <a:rPr lang="ru-RU" dirty="0"/>
              <a:t>Бюджет ошибок</a:t>
            </a:r>
          </a:p>
          <a:p>
            <a:r>
              <a:rPr lang="ru-RU" dirty="0"/>
              <a:t>Мониторинг</a:t>
            </a:r>
            <a:endParaRPr lang="en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185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>
            <a:extLst>
              <a:ext uri="{FF2B5EF4-FFF2-40B4-BE49-F238E27FC236}">
                <a16:creationId xmlns:a16="http://schemas.microsoft.com/office/drawing/2014/main" id="{7A190F8A-2EA5-A401-D592-AA55ED049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413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75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02ECFC-5859-604C-B2FC-7E1D0928E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Инфраструктура как код (</a:t>
            </a:r>
            <a:r>
              <a:rPr lang="en-US" b="1" dirty="0" err="1"/>
              <a:t>IaC</a:t>
            </a:r>
            <a:r>
              <a:rPr lang="en-US" b="1" dirty="0"/>
              <a:t>)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E77591-72A9-7F4F-A371-4750EE34E3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Подход для управления и описания </a:t>
            </a:r>
            <a:r>
              <a:rPr lang="en" dirty="0"/>
              <a:t>IT-</a:t>
            </a:r>
            <a:r>
              <a:rPr lang="ru-RU" dirty="0"/>
              <a:t>инфраструктуры через конфигурационные файлы, а не через ручное редактирование конфигураций на серверах или интерактивное взаимодействие. Этот подход может включать в себя как декларативный способ описания инфраструктуры, так и императивный.</a:t>
            </a:r>
          </a:p>
          <a:p>
            <a:pPr marL="0" indent="0">
              <a:buNone/>
            </a:pPr>
            <a:r>
              <a:rPr lang="ru-RU" dirty="0"/>
              <a:t>Примеры: </a:t>
            </a:r>
            <a:r>
              <a:rPr lang="en-US" b="1" dirty="0"/>
              <a:t>Ansible</a:t>
            </a:r>
            <a:r>
              <a:rPr lang="en-US" dirty="0"/>
              <a:t>, Chef, </a:t>
            </a:r>
            <a:r>
              <a:rPr lang="en-US" dirty="0" err="1"/>
              <a:t>Saltstack</a:t>
            </a:r>
            <a:r>
              <a:rPr lang="en-US" dirty="0"/>
              <a:t>, Puppet, </a:t>
            </a:r>
            <a:r>
              <a:rPr lang="en-US" b="1" dirty="0"/>
              <a:t>Terraform</a:t>
            </a:r>
            <a:r>
              <a:rPr lang="en-US" dirty="0"/>
              <a:t>, …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E4DE823-00D5-8C44-A7A4-ACADA5BE4E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64" t="2177" r="28490" b="79886"/>
          <a:stretch/>
        </p:blipFill>
        <p:spPr>
          <a:xfrm>
            <a:off x="2061964" y="4797152"/>
            <a:ext cx="2592288" cy="10917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97762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7E7A77-BA39-FA4B-AFE7-E50A41912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Где размещать проект?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8D19DE-AB23-C14F-B3C4-A572FF1E7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2492896"/>
            <a:ext cx="10157354" cy="3679304"/>
          </a:xfrm>
        </p:spPr>
        <p:txBody>
          <a:bodyPr/>
          <a:lstStyle/>
          <a:p>
            <a:r>
              <a:rPr lang="ru-RU" dirty="0"/>
              <a:t>На собственных серверах</a:t>
            </a:r>
          </a:p>
          <a:p>
            <a:r>
              <a:rPr lang="ru-RU" dirty="0"/>
              <a:t>На виртуальных машинах в облаке</a:t>
            </a:r>
          </a:p>
          <a:p>
            <a:r>
              <a:rPr lang="ru-RU" dirty="0"/>
              <a:t>В </a:t>
            </a:r>
            <a:r>
              <a:rPr lang="en" dirty="0"/>
              <a:t>PaaS / Serverless</a:t>
            </a:r>
          </a:p>
        </p:txBody>
      </p:sp>
    </p:spTree>
    <p:extLst>
      <p:ext uri="{BB962C8B-B14F-4D97-AF65-F5344CB8AC3E}">
        <p14:creationId xmlns:p14="http://schemas.microsoft.com/office/powerpoint/2010/main" val="105438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26E0A8B-69DF-29C6-F9A2-4DF309D9D1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25" y="285477"/>
            <a:ext cx="8474174" cy="62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33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67447D0C-1D93-D543-B919-69435A7FB4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272" y="1008552"/>
            <a:ext cx="9620279" cy="5610098"/>
          </a:xfrm>
        </p:spPr>
      </p:pic>
      <p:sp>
        <p:nvSpPr>
          <p:cNvPr id="13" name="Заголовок 12">
            <a:extLst>
              <a:ext uri="{FF2B5EF4-FFF2-40B4-BE49-F238E27FC236}">
                <a16:creationId xmlns:a16="http://schemas.microsoft.com/office/drawing/2014/main" id="{B4459DA3-3C67-9B40-93B5-F0D1CEC21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904528"/>
          </a:xfrm>
        </p:spPr>
        <p:txBody>
          <a:bodyPr rtlCol="0"/>
          <a:lstStyle/>
          <a:p>
            <a:pPr rtl="0"/>
            <a:r>
              <a:rPr lang="ru-RU" b="1" dirty="0"/>
              <a:t>Зачем этот курс?</a:t>
            </a:r>
          </a:p>
        </p:txBody>
      </p:sp>
    </p:spTree>
    <p:extLst>
      <p:ext uri="{BB962C8B-B14F-4D97-AF65-F5344CB8AC3E}">
        <p14:creationId xmlns:p14="http://schemas.microsoft.com/office/powerpoint/2010/main" val="353085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9A6750-7A13-0543-9906-8C08BB4A9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735" y="2028968"/>
            <a:ext cx="10157354" cy="1397000"/>
          </a:xfrm>
        </p:spPr>
        <p:txBody>
          <a:bodyPr/>
          <a:lstStyle/>
          <a:p>
            <a:r>
              <a:rPr lang="ru-RU" b="1" dirty="0"/>
              <a:t>Часть 2 – Виртуализация и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E7CBA02E-8DDB-7845-805D-444C0C68B535}"/>
              </a:ext>
            </a:extLst>
          </p:cNvPr>
          <p:cNvSpPr txBox="1">
            <a:spLocks/>
          </p:cNvSpPr>
          <p:nvPr/>
        </p:nvSpPr>
        <p:spPr>
          <a:xfrm>
            <a:off x="3790155" y="3424080"/>
            <a:ext cx="7382933" cy="1397000"/>
          </a:xfrm>
          <a:prstGeom prst="rect">
            <a:avLst/>
          </a:prstGeom>
        </p:spPr>
        <p:txBody>
          <a:bodyPr vert="horz" lIns="121899" tIns="60949" rIns="121899" bIns="60949" rtlCol="0" anchor="t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/>
              <a:t>облачные решения</a:t>
            </a:r>
          </a:p>
        </p:txBody>
      </p:sp>
    </p:spTree>
    <p:extLst>
      <p:ext uri="{BB962C8B-B14F-4D97-AF65-F5344CB8AC3E}">
        <p14:creationId xmlns:p14="http://schemas.microsoft.com/office/powerpoint/2010/main" val="308939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C73BE6-96BA-8447-B7A8-C7207CB34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Виртуализация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FAF7D8-CB5E-E446-BD9A-1CC2D2A0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Виртуализация</a:t>
            </a:r>
            <a:r>
              <a:rPr lang="ru-RU" dirty="0"/>
              <a:t> — предоставление набора вычислительных ресурсов или их логического объединения, абстрагированное от аппаратной реализации, и обеспечивающее при этом логическую изоляцию друг от друга вычислительных процессов, выполняемых на одном физическом ресурсе.</a:t>
            </a:r>
          </a:p>
          <a:p>
            <a:pPr marL="0" indent="0">
              <a:buNone/>
            </a:pPr>
            <a:r>
              <a:rPr lang="ru-RU" b="1" dirty="0"/>
              <a:t>Гипервизор</a:t>
            </a:r>
            <a:r>
              <a:rPr lang="ru-RU" dirty="0"/>
              <a:t> - программа или аппаратная схема, обеспечивающая или позволяющая одновременное, параллельное выполнение нескольких операционных систем на одном и том же хост-компьютере.</a:t>
            </a:r>
          </a:p>
        </p:txBody>
      </p:sp>
    </p:spTree>
    <p:extLst>
      <p:ext uri="{BB962C8B-B14F-4D97-AF65-F5344CB8AC3E}">
        <p14:creationId xmlns:p14="http://schemas.microsoft.com/office/powerpoint/2010/main" val="280086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05A465-1809-304C-9A97-9DDD707F2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Классификация виртуализации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591A12-7377-7446-A295-AC7852BAD7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Эмуляция</a:t>
            </a:r>
          </a:p>
          <a:p>
            <a:r>
              <a:rPr lang="ru-RU" dirty="0"/>
              <a:t>Программная виртуализация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dirty="0"/>
              <a:t>Трансляция команд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dirty="0" err="1"/>
              <a:t>Паравиртуализация</a:t>
            </a:r>
            <a:r>
              <a:rPr lang="ru-RU" dirty="0"/>
              <a:t> ( метод виртуализации, который представляет программный интерфейс для виртуальных машин, похожий, но не идентичный базовому </a:t>
            </a:r>
            <a:r>
              <a:rPr lang="ru-RU" dirty="0" err="1"/>
              <a:t>программно</a:t>
            </a:r>
            <a:r>
              <a:rPr lang="ru-RU" dirty="0"/>
              <a:t>–аппаратному интерфейсу)</a:t>
            </a:r>
          </a:p>
          <a:p>
            <a:r>
              <a:rPr lang="ru-RU" b="1" dirty="0"/>
              <a:t>Аппаратная виртуализация</a:t>
            </a:r>
          </a:p>
          <a:p>
            <a:r>
              <a:rPr lang="ru-RU" b="1" dirty="0"/>
              <a:t>Контейнеризация</a:t>
            </a:r>
          </a:p>
        </p:txBody>
      </p:sp>
    </p:spTree>
    <p:extLst>
      <p:ext uri="{BB962C8B-B14F-4D97-AF65-F5344CB8AC3E}">
        <p14:creationId xmlns:p14="http://schemas.microsoft.com/office/powerpoint/2010/main" val="303925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D322EB-5E42-D642-865D-02A1BDDD3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Гипервизоры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D1E9E1-9F68-FE46-9E56-B9BA59BC3D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/>
              <a:t>Задачи гипервизора:</a:t>
            </a:r>
            <a:br>
              <a:rPr lang="ru-RU" sz="2000" dirty="0"/>
            </a:br>
            <a:r>
              <a:rPr lang="ru-RU" sz="2000" dirty="0"/>
              <a:t>- эмуляция виртуальных аппаратных ресурсов</a:t>
            </a:r>
            <a:br>
              <a:rPr lang="ru-RU" sz="2000" dirty="0"/>
            </a:br>
            <a:r>
              <a:rPr lang="ru-RU" sz="2000" dirty="0"/>
              <a:t>- полная изоляция среды</a:t>
            </a:r>
            <a:br>
              <a:rPr lang="ru-RU" sz="2000" dirty="0"/>
            </a:br>
            <a:r>
              <a:rPr lang="ru-RU" sz="2000" dirty="0"/>
              <a:t>- распределение физических аппаратных ресурсов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A4B0536-BA11-2540-89EC-B35E3B0CF0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044" y="3212976"/>
            <a:ext cx="5544616" cy="23819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2203CF-6667-A54B-B599-C084D44A861E}"/>
              </a:ext>
            </a:extLst>
          </p:cNvPr>
          <p:cNvSpPr txBox="1"/>
          <p:nvPr/>
        </p:nvSpPr>
        <p:spPr>
          <a:xfrm>
            <a:off x="5806380" y="5652711"/>
            <a:ext cx="3028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Гипервизор </a:t>
            </a:r>
            <a:r>
              <a:rPr lang="en-US" dirty="0"/>
              <a:t>1 </a:t>
            </a:r>
            <a:r>
              <a:rPr lang="ru-RU" dirty="0"/>
              <a:t>типа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C62884-4CEE-F140-B4D7-E9B5C5DC06BE}"/>
              </a:ext>
            </a:extLst>
          </p:cNvPr>
          <p:cNvSpPr txBox="1"/>
          <p:nvPr/>
        </p:nvSpPr>
        <p:spPr>
          <a:xfrm>
            <a:off x="2243930" y="5652710"/>
            <a:ext cx="3028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Гипервизор 2</a:t>
            </a:r>
            <a:r>
              <a:rPr lang="en-US" dirty="0"/>
              <a:t> </a:t>
            </a:r>
            <a:r>
              <a:rPr lang="ru-RU" dirty="0"/>
              <a:t>типа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FAF76D-CBA5-FD45-ADB7-D881D3ED3254}"/>
              </a:ext>
            </a:extLst>
          </p:cNvPr>
          <p:cNvSpPr txBox="1"/>
          <p:nvPr/>
        </p:nvSpPr>
        <p:spPr>
          <a:xfrm>
            <a:off x="5539351" y="6062246"/>
            <a:ext cx="3562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1600" dirty="0"/>
              <a:t>VMware </a:t>
            </a:r>
            <a:r>
              <a:rPr lang="en" sz="1600" dirty="0" err="1"/>
              <a:t>ESXi</a:t>
            </a:r>
            <a:r>
              <a:rPr lang="en" sz="1600" dirty="0"/>
              <a:t>, Citrix </a:t>
            </a:r>
            <a:r>
              <a:rPr lang="en" sz="1600" dirty="0" err="1"/>
              <a:t>XenServer</a:t>
            </a:r>
            <a:endParaRPr lang="ru-RU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EB1F5B-E2C5-5C48-BF74-516B98F88EE9}"/>
              </a:ext>
            </a:extLst>
          </p:cNvPr>
          <p:cNvSpPr txBox="1"/>
          <p:nvPr/>
        </p:nvSpPr>
        <p:spPr>
          <a:xfrm>
            <a:off x="1952819" y="6022464"/>
            <a:ext cx="3562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1600" dirty="0"/>
              <a:t>VirtualBox, VMware Workstation, QEMU, Parallels,</a:t>
            </a:r>
            <a:r>
              <a:rPr lang="ru-RU" sz="1600" dirty="0"/>
              <a:t> </a:t>
            </a:r>
            <a:r>
              <a:rPr lang="en-US" sz="1600" dirty="0"/>
              <a:t>…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16262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D322EB-5E42-D642-865D-02A1BDDD3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Облачные решения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D1E9E1-9F68-FE46-9E56-B9BA59BC3D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VK CS (MCS)</a:t>
            </a:r>
          </a:p>
          <a:p>
            <a:r>
              <a:rPr lang="en-US" dirty="0" err="1"/>
              <a:t>Yandex.cloud</a:t>
            </a:r>
            <a:endParaRPr lang="en-US" dirty="0"/>
          </a:p>
          <a:p>
            <a:r>
              <a:rPr lang="en-US" dirty="0"/>
              <a:t>BASIS</a:t>
            </a:r>
          </a:p>
          <a:p>
            <a:r>
              <a:rPr lang="en-US" dirty="0" err="1"/>
              <a:t>Cloud.ru</a:t>
            </a:r>
            <a:endParaRPr lang="en-US" dirty="0"/>
          </a:p>
          <a:p>
            <a:endParaRPr lang="en-US" dirty="0"/>
          </a:p>
          <a:p>
            <a:r>
              <a:rPr lang="en-US" dirty="0"/>
              <a:t>Amazon Web Services</a:t>
            </a:r>
          </a:p>
          <a:p>
            <a:r>
              <a:rPr lang="en-US" dirty="0"/>
              <a:t>Google Cloud Platform</a:t>
            </a:r>
          </a:p>
          <a:p>
            <a:r>
              <a:rPr lang="en-US" dirty="0"/>
              <a:t>Microsoft Azure</a:t>
            </a:r>
          </a:p>
          <a:p>
            <a:r>
              <a:rPr lang="en-US" dirty="0"/>
              <a:t>IBM cloud computing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26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BDAF669-5FF7-2447-2AFA-8A819A05E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72" y="710698"/>
            <a:ext cx="10672679" cy="543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93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5EB0EB1A-5EBB-2F42-8972-29027DBE37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45" y="617240"/>
            <a:ext cx="9942134" cy="5623520"/>
          </a:xfrm>
        </p:spPr>
      </p:pic>
    </p:spTree>
    <p:extLst>
      <p:ext uri="{BB962C8B-B14F-4D97-AF65-F5344CB8AC3E}">
        <p14:creationId xmlns:p14="http://schemas.microsoft.com/office/powerpoint/2010/main" val="333809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9A6750-7A13-0543-9906-8C08BB4A9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735" y="2028968"/>
            <a:ext cx="10157354" cy="1397000"/>
          </a:xfrm>
        </p:spPr>
        <p:txBody>
          <a:bodyPr/>
          <a:lstStyle/>
          <a:p>
            <a:r>
              <a:rPr lang="ru-RU" b="1" dirty="0"/>
              <a:t>Часть </a:t>
            </a:r>
            <a:r>
              <a:rPr lang="en-US" b="1" dirty="0"/>
              <a:t>3</a:t>
            </a:r>
            <a:r>
              <a:rPr lang="ru-RU" b="1" dirty="0"/>
              <a:t> – </a:t>
            </a:r>
            <a:r>
              <a:rPr lang="en-US" b="1" dirty="0"/>
              <a:t>GNU/Linux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3174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74D559-5AD0-6345-868E-26E4424F7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GNU/Linux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958206-841E-DB4A-B7F5-5482C277B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" b="1" dirty="0"/>
              <a:t>GNU/Linux </a:t>
            </a:r>
            <a:r>
              <a:rPr lang="en" dirty="0"/>
              <a:t>- </a:t>
            </a:r>
            <a:r>
              <a:rPr lang="ru-RU" dirty="0"/>
              <a:t>семейство операционных систем на основе ядра </a:t>
            </a:r>
            <a:r>
              <a:rPr lang="en" dirty="0"/>
              <a:t>Linux </a:t>
            </a:r>
            <a:r>
              <a:rPr lang="ru-RU" dirty="0"/>
              <a:t>и программ проекта </a:t>
            </a:r>
            <a:r>
              <a:rPr lang="en" dirty="0"/>
              <a:t>GNU. </a:t>
            </a:r>
            <a:r>
              <a:rPr lang="ru-RU" dirty="0"/>
              <a:t>Не являются системами семейства </a:t>
            </a:r>
            <a:r>
              <a:rPr lang="en" dirty="0"/>
              <a:t>Unix, </a:t>
            </a:r>
            <a:r>
              <a:rPr lang="ru-RU" dirty="0"/>
              <a:t>однако работают по схожим принципам, частично соответствуют стандартам </a:t>
            </a:r>
            <a:r>
              <a:rPr lang="en" dirty="0"/>
              <a:t>POSIX </a:t>
            </a:r>
            <a:r>
              <a:rPr lang="ru-RU" dirty="0"/>
              <a:t>и признаются </a:t>
            </a:r>
            <a:r>
              <a:rPr lang="en" dirty="0"/>
              <a:t>Unix-</a:t>
            </a:r>
            <a:r>
              <a:rPr lang="ru-RU" dirty="0"/>
              <a:t>подобными.</a:t>
            </a:r>
            <a:endParaRPr lang="en-US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427BB6-1DDC-DA4E-A5D5-E6635481F8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0716" y="3669376"/>
            <a:ext cx="2077413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08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4FC8AA-9FB4-FD4B-BC7C-D6947EEF1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Командная оболочка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9B16D2-86AA-3A4B-A86F-B5927AF50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701800"/>
            <a:ext cx="9729631" cy="4470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dirty="0"/>
              <a:t>Bash (</a:t>
            </a:r>
            <a:r>
              <a:rPr lang="ru-RU" sz="1600" dirty="0"/>
              <a:t>от англ. </a:t>
            </a:r>
            <a:r>
              <a:rPr lang="en-US" sz="1600" dirty="0" err="1"/>
              <a:t>Bourne</a:t>
            </a:r>
            <a:r>
              <a:rPr lang="en-US" sz="1600" dirty="0"/>
              <a:t> again shell, </a:t>
            </a:r>
            <a:r>
              <a:rPr lang="ru-RU" sz="1600" dirty="0"/>
              <a:t>каламбур «</a:t>
            </a:r>
            <a:r>
              <a:rPr lang="en-US" sz="1600" dirty="0"/>
              <a:t>Born again» shell — «</a:t>
            </a:r>
            <a:r>
              <a:rPr lang="ru-RU" sz="1600" dirty="0"/>
              <a:t>возрождённый» </a:t>
            </a:r>
            <a:r>
              <a:rPr lang="en-US" sz="1600" dirty="0"/>
              <a:t>shell) — </a:t>
            </a:r>
            <a:r>
              <a:rPr lang="ru-RU" sz="1600" dirty="0"/>
              <a:t>усовершенствованная и модернизированная вариация командной оболочки </a:t>
            </a:r>
            <a:r>
              <a:rPr lang="en-US" sz="1600" dirty="0" err="1"/>
              <a:t>Bourne</a:t>
            </a:r>
            <a:r>
              <a:rPr lang="en-US" sz="1600" dirty="0"/>
              <a:t> shell. </a:t>
            </a:r>
            <a:r>
              <a:rPr lang="ru-RU" sz="1600" dirty="0"/>
              <a:t>Одна из наиболее популярных современных разновидностей командной оболочки </a:t>
            </a:r>
            <a:r>
              <a:rPr lang="en-US" sz="1600" dirty="0"/>
              <a:t>UNIX.</a:t>
            </a:r>
          </a:p>
          <a:p>
            <a:pPr marL="0" indent="0">
              <a:buNone/>
            </a:pPr>
            <a:r>
              <a:rPr lang="ru-RU" sz="1600" dirty="0"/>
              <a:t>$# - общее количество параметров переданных скрипту</a:t>
            </a:r>
            <a:br>
              <a:rPr lang="ru-RU" sz="1600" dirty="0"/>
            </a:br>
            <a:r>
              <a:rPr lang="ru-RU" sz="1600" dirty="0"/>
              <a:t>$* - все аргументы </a:t>
            </a:r>
            <a:r>
              <a:rPr lang="ru-RU" sz="1600" dirty="0" err="1"/>
              <a:t>переданыне</a:t>
            </a:r>
            <a:r>
              <a:rPr lang="ru-RU" sz="1600" dirty="0"/>
              <a:t> скрипту(выводятся в строку)</a:t>
            </a:r>
            <a:br>
              <a:rPr lang="ru-RU" sz="1600" dirty="0"/>
            </a:br>
            <a:r>
              <a:rPr lang="ru-RU" sz="1600" dirty="0"/>
              <a:t>$@ - аргументы выводятся в столбик</a:t>
            </a:r>
            <a:br>
              <a:rPr lang="ru-RU" sz="1600" dirty="0"/>
            </a:br>
            <a:r>
              <a:rPr lang="ru-RU" sz="1600" dirty="0"/>
              <a:t>$! - </a:t>
            </a:r>
            <a:r>
              <a:rPr lang="en" sz="1600" dirty="0"/>
              <a:t>PID </a:t>
            </a:r>
            <a:r>
              <a:rPr lang="ru-RU" sz="1600" dirty="0"/>
              <a:t>последнего запущенного в фоне процесса</a:t>
            </a:r>
            <a:br>
              <a:rPr lang="ru-RU" sz="1600" dirty="0"/>
            </a:br>
            <a:r>
              <a:rPr lang="ru-RU" sz="1600" dirty="0"/>
              <a:t>$$ - </a:t>
            </a:r>
            <a:r>
              <a:rPr lang="en" sz="1600" dirty="0"/>
              <a:t>PID </a:t>
            </a:r>
            <a:r>
              <a:rPr lang="ru-RU" sz="1600" dirty="0"/>
              <a:t>самого скрипта</a:t>
            </a:r>
          </a:p>
          <a:p>
            <a:pPr marL="0" indent="0">
              <a:buNone/>
            </a:pP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1600" b="1" dirty="0">
                <a:cs typeface="Courier New" panose="02070309020205020404" pitchFamily="49" charset="0"/>
              </a:rPr>
              <a:t>Советуем повторить:</a:t>
            </a:r>
            <a:endParaRPr lang="en-US" sz="1600" b="1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1600" b="1" dirty="0">
                <a:cs typeface="Courier New" panose="02070309020205020404" pitchFamily="49" charset="0"/>
              </a:rPr>
              <a:t>- </a:t>
            </a:r>
            <a:r>
              <a:rPr lang="en-US" sz="1600" b="1" dirty="0">
                <a:cs typeface="Courier New" panose="02070309020205020404" pitchFamily="49" charset="0"/>
              </a:rPr>
              <a:t>top, atop, </a:t>
            </a:r>
            <a:r>
              <a:rPr lang="en-US" sz="1600" b="1" dirty="0" err="1">
                <a:cs typeface="Courier New" panose="02070309020205020404" pitchFamily="49" charset="0"/>
              </a:rPr>
              <a:t>htop</a:t>
            </a:r>
            <a:br>
              <a:rPr lang="en-US" sz="1600" b="1" dirty="0">
                <a:cs typeface="Courier New" panose="02070309020205020404" pitchFamily="49" charset="0"/>
              </a:rPr>
            </a:br>
            <a:r>
              <a:rPr lang="en-US" sz="1600" b="1" dirty="0">
                <a:cs typeface="Courier New" panose="02070309020205020404" pitchFamily="49" charset="0"/>
              </a:rPr>
              <a:t>- </a:t>
            </a:r>
            <a:r>
              <a:rPr lang="en-US" sz="1600" b="1" dirty="0" err="1">
                <a:cs typeface="Courier New" panose="02070309020205020404" pitchFamily="49" charset="0"/>
              </a:rPr>
              <a:t>ps</a:t>
            </a:r>
            <a:r>
              <a:rPr lang="en-US" sz="1600" b="1" dirty="0">
                <a:cs typeface="Courier New" panose="02070309020205020404" pitchFamily="49" charset="0"/>
              </a:rPr>
              <a:t>, kill</a:t>
            </a:r>
            <a:br>
              <a:rPr lang="ru-RU" sz="1600" b="1" dirty="0">
                <a:cs typeface="Courier New" panose="02070309020205020404" pitchFamily="49" charset="0"/>
              </a:rPr>
            </a:br>
            <a:r>
              <a:rPr lang="ru-RU" sz="1600" b="1" dirty="0">
                <a:cs typeface="Courier New" panose="02070309020205020404" pitchFamily="49" charset="0"/>
              </a:rPr>
              <a:t>- </a:t>
            </a:r>
            <a:r>
              <a:rPr lang="en-US" sz="1600" b="1" dirty="0" err="1">
                <a:cs typeface="Courier New" panose="02070309020205020404" pitchFamily="49" charset="0"/>
              </a:rPr>
              <a:t>lsof</a:t>
            </a:r>
            <a:r>
              <a:rPr lang="en-US" sz="1600" b="1" dirty="0">
                <a:cs typeface="Courier New" panose="02070309020205020404" pitchFamily="49" charset="0"/>
              </a:rPr>
              <a:t>, df, du, </a:t>
            </a:r>
            <a:r>
              <a:rPr lang="en-US" sz="1600" b="1" dirty="0" err="1">
                <a:cs typeface="Courier New" panose="02070309020205020404" pitchFamily="49" charset="0"/>
              </a:rPr>
              <a:t>iostat</a:t>
            </a:r>
            <a:br>
              <a:rPr lang="ru-RU" sz="1600" b="1" dirty="0">
                <a:cs typeface="Courier New" panose="02070309020205020404" pitchFamily="49" charset="0"/>
              </a:rPr>
            </a:br>
            <a:r>
              <a:rPr lang="ru-RU" sz="1600" b="1" dirty="0">
                <a:cs typeface="Courier New" panose="02070309020205020404" pitchFamily="49" charset="0"/>
              </a:rPr>
              <a:t>- </a:t>
            </a:r>
            <a:r>
              <a:rPr lang="en-US" sz="1600" b="1" dirty="0" err="1">
                <a:cs typeface="Courier New" panose="02070309020205020404" pitchFamily="49" charset="0"/>
              </a:rPr>
              <a:t>tcpdump</a:t>
            </a:r>
            <a:r>
              <a:rPr lang="en-US" sz="1600" b="1" dirty="0">
                <a:cs typeface="Courier New" panose="02070309020205020404" pitchFamily="49" charset="0"/>
              </a:rPr>
              <a:t>, netstat</a:t>
            </a:r>
            <a:br>
              <a:rPr lang="en-US" sz="1600" b="1" dirty="0">
                <a:cs typeface="Courier New" panose="02070309020205020404" pitchFamily="49" charset="0"/>
              </a:rPr>
            </a:br>
            <a:r>
              <a:rPr lang="en-US" sz="1600" b="1" dirty="0">
                <a:cs typeface="Courier New" panose="02070309020205020404" pitchFamily="49" charset="0"/>
              </a:rPr>
              <a:t>- </a:t>
            </a:r>
            <a:r>
              <a:rPr lang="en-US" sz="1600" b="1" dirty="0" err="1">
                <a:cs typeface="Courier New" panose="02070309020205020404" pitchFamily="49" charset="0"/>
              </a:rPr>
              <a:t>fg</a:t>
            </a:r>
            <a:r>
              <a:rPr lang="en-US" sz="1600" b="1" dirty="0">
                <a:cs typeface="Courier New" panose="02070309020205020404" pitchFamily="49" charset="0"/>
              </a:rPr>
              <a:t>, </a:t>
            </a:r>
            <a:r>
              <a:rPr lang="en-US" sz="1600" b="1" dirty="0" err="1">
                <a:cs typeface="Courier New" panose="02070309020205020404" pitchFamily="49" charset="0"/>
              </a:rPr>
              <a:t>bg</a:t>
            </a:r>
            <a:r>
              <a:rPr lang="en-US" sz="1600" b="1" dirty="0">
                <a:cs typeface="Courier New" panose="02070309020205020404" pitchFamily="49" charset="0"/>
              </a:rPr>
              <a:t>, jobs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67FE1CC-D16E-7047-A5A6-F77B5A9571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389" y="3310006"/>
            <a:ext cx="3805274" cy="307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53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B7CDE41-122D-D34B-8E74-EE067A93D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484784"/>
            <a:ext cx="10157354" cy="4470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/>
              <a:t>Автоматизация разработки и эксплуатации программного обеспечения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1254E61-1FCD-FD4F-B4FC-B0DB268162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436" y="2275880"/>
            <a:ext cx="7075952" cy="3278524"/>
          </a:xfrm>
          <a:prstGeom prst="rect">
            <a:avLst/>
          </a:prstGeom>
        </p:spPr>
      </p:pic>
      <p:sp>
        <p:nvSpPr>
          <p:cNvPr id="8" name="Заголовок 12">
            <a:extLst>
              <a:ext uri="{FF2B5EF4-FFF2-40B4-BE49-F238E27FC236}">
                <a16:creationId xmlns:a16="http://schemas.microsoft.com/office/drawing/2014/main" id="{F7EA1DEE-1673-0345-8473-1B479A93BA16}"/>
              </a:ext>
            </a:extLst>
          </p:cNvPr>
          <p:cNvSpPr txBox="1">
            <a:spLocks/>
          </p:cNvSpPr>
          <p:nvPr/>
        </p:nvSpPr>
        <p:spPr>
          <a:xfrm>
            <a:off x="1117309" y="76200"/>
            <a:ext cx="10157354" cy="904528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/>
              <a:t>О чем курс?</a:t>
            </a:r>
          </a:p>
        </p:txBody>
      </p:sp>
    </p:spTree>
    <p:extLst>
      <p:ext uri="{BB962C8B-B14F-4D97-AF65-F5344CB8AC3E}">
        <p14:creationId xmlns:p14="http://schemas.microsoft.com/office/powerpoint/2010/main" val="272958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E4D38-9C68-264E-B92C-F5B67BDCA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chroot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8424D5-A161-A340-97CF-DEF4D0E89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2420888"/>
            <a:ext cx="10157354" cy="3751312"/>
          </a:xfrm>
        </p:spPr>
        <p:txBody>
          <a:bodyPr/>
          <a:lstStyle/>
          <a:p>
            <a:r>
              <a:rPr lang="ru-RU" dirty="0"/>
              <a:t>Операция</a:t>
            </a:r>
            <a:r>
              <a:rPr lang="en-US" dirty="0"/>
              <a:t> (</a:t>
            </a:r>
            <a:r>
              <a:rPr lang="ru-RU" dirty="0"/>
              <a:t>системный вызов и утилита) изменения корневого каталога в </a:t>
            </a:r>
            <a:r>
              <a:rPr lang="en" dirty="0"/>
              <a:t>Unix-</a:t>
            </a:r>
            <a:r>
              <a:rPr lang="ru-RU" dirty="0"/>
              <a:t>подобных операционных системах. </a:t>
            </a:r>
          </a:p>
          <a:p>
            <a:r>
              <a:rPr lang="ru-RU" dirty="0"/>
              <a:t>Простейший способ изоляции на уровне ФС</a:t>
            </a:r>
          </a:p>
        </p:txBody>
      </p:sp>
    </p:spTree>
    <p:extLst>
      <p:ext uri="{BB962C8B-B14F-4D97-AF65-F5344CB8AC3E}">
        <p14:creationId xmlns:p14="http://schemas.microsoft.com/office/powerpoint/2010/main" val="135001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E4D38-9C68-264E-B92C-F5B67BDCA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Super user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8424D5-A161-A340-97CF-DEF4D0E89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2420888"/>
            <a:ext cx="10157354" cy="3751312"/>
          </a:xfrm>
        </p:spPr>
        <p:txBody>
          <a:bodyPr>
            <a:normAutofit fontScale="92500"/>
          </a:bodyPr>
          <a:lstStyle/>
          <a:p>
            <a:pPr algn="l"/>
            <a:r>
              <a:rPr lang="ru-RU" b="1" dirty="0" err="1"/>
              <a:t>sudo</a:t>
            </a:r>
            <a:endParaRPr lang="ru-RU" b="1" dirty="0"/>
          </a:p>
          <a:p>
            <a:pPr algn="l"/>
            <a:r>
              <a:rPr lang="ru-RU" dirty="0"/>
              <a:t>Этот код даст вам права суперпользователя. Введите </a:t>
            </a:r>
            <a:r>
              <a:rPr lang="ru-RU" dirty="0" err="1"/>
              <a:t>sudo</a:t>
            </a:r>
            <a:r>
              <a:rPr lang="ru-RU" dirty="0"/>
              <a:t> перед нужной командой (например, </a:t>
            </a:r>
            <a:r>
              <a:rPr lang="ru-RU" dirty="0" err="1"/>
              <a:t>sudo</a:t>
            </a:r>
            <a:r>
              <a:rPr lang="ru-RU" dirty="0"/>
              <a:t> </a:t>
            </a:r>
            <a:r>
              <a:rPr lang="ru-RU" dirty="0" err="1"/>
              <a:t>apt</a:t>
            </a:r>
            <a:r>
              <a:rPr lang="ru-RU" dirty="0"/>
              <a:t> </a:t>
            </a:r>
            <a:r>
              <a:rPr lang="ru-RU" dirty="0" err="1"/>
              <a:t>upgrade</a:t>
            </a:r>
            <a:r>
              <a:rPr lang="ru-RU" dirty="0"/>
              <a:t>), чтобы выполнить её от имени администратора. Система спросит у вас пароль.</a:t>
            </a:r>
          </a:p>
          <a:p>
            <a:pPr algn="l"/>
            <a:r>
              <a:rPr lang="en-US" b="1" dirty="0"/>
              <a:t>s</a:t>
            </a:r>
            <a:r>
              <a:rPr lang="ru-RU" b="1" dirty="0" err="1"/>
              <a:t>udo</a:t>
            </a:r>
            <a:r>
              <a:rPr lang="ru-RU" b="1" dirty="0"/>
              <a:t> </a:t>
            </a:r>
            <a:r>
              <a:rPr lang="ru-RU" b="1" dirty="0" err="1"/>
              <a:t>su</a:t>
            </a:r>
            <a:endParaRPr lang="ru-RU" b="1" dirty="0"/>
          </a:p>
          <a:p>
            <a:pPr algn="l"/>
            <a:r>
              <a:rPr lang="ru-RU" dirty="0"/>
              <a:t>Благодаря этой комбинации все введённые вами команды будут исполняться от имени суперпользователя, пока вы не закроете терминал. Применяйте её, если вам нужно выполнить много команд с правами администратора.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6307998B-2461-940D-99DE-16A76B4B0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724" y="257061"/>
            <a:ext cx="2813448" cy="2432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97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89AE72-4619-545E-D42A-197312E0E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Установка ПО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159168-3026-3A6B-1E0B-BC78379FF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/>
              <a:t>sudo</a:t>
            </a:r>
            <a:r>
              <a:rPr lang="ru-RU" b="1" dirty="0"/>
              <a:t> </a:t>
            </a:r>
            <a:r>
              <a:rPr lang="ru-RU" b="1" dirty="0" err="1"/>
              <a:t>apt</a:t>
            </a:r>
            <a:r>
              <a:rPr lang="ru-RU" b="1" dirty="0"/>
              <a:t> </a:t>
            </a:r>
            <a:r>
              <a:rPr lang="ru-RU" b="1" dirty="0" err="1"/>
              <a:t>install</a:t>
            </a:r>
            <a:r>
              <a:rPr lang="ru-RU" b="1" dirty="0"/>
              <a:t> </a:t>
            </a:r>
            <a:r>
              <a:rPr lang="ru-RU" b="1" dirty="0" err="1"/>
              <a:t>имя_пакета</a:t>
            </a:r>
            <a:r>
              <a:rPr lang="en-US" b="1" dirty="0"/>
              <a:t>  </a:t>
            </a:r>
            <a:r>
              <a:rPr lang="en-US" dirty="0"/>
              <a:t>- </a:t>
            </a:r>
            <a:r>
              <a:rPr lang="ru-RU" dirty="0"/>
              <a:t>Установить нужный пакет.</a:t>
            </a:r>
          </a:p>
          <a:p>
            <a:r>
              <a:rPr lang="ru-RU" b="1" dirty="0" err="1"/>
              <a:t>sudo</a:t>
            </a:r>
            <a:r>
              <a:rPr lang="ru-RU" b="1" dirty="0"/>
              <a:t> </a:t>
            </a:r>
            <a:r>
              <a:rPr lang="ru-RU" b="1" dirty="0" err="1"/>
              <a:t>apt‑add‑repository</a:t>
            </a:r>
            <a:r>
              <a:rPr lang="ru-RU" b="1" dirty="0"/>
              <a:t> </a:t>
            </a:r>
            <a:r>
              <a:rPr lang="ru-RU" b="1" dirty="0" err="1"/>
              <a:t>адрес_репозитория</a:t>
            </a:r>
            <a:r>
              <a:rPr lang="en-US" b="1" dirty="0"/>
              <a:t> </a:t>
            </a:r>
            <a:r>
              <a:rPr lang="en-US" dirty="0"/>
              <a:t>- </a:t>
            </a:r>
            <a:r>
              <a:rPr lang="ru-RU" dirty="0"/>
              <a:t>Добавить сторонний репозиторий.</a:t>
            </a:r>
          </a:p>
          <a:p>
            <a:r>
              <a:rPr lang="ru-RU" b="1" dirty="0" err="1"/>
              <a:t>sudo</a:t>
            </a:r>
            <a:r>
              <a:rPr lang="ru-RU" b="1" dirty="0"/>
              <a:t> </a:t>
            </a:r>
            <a:r>
              <a:rPr lang="ru-RU" b="1" dirty="0" err="1"/>
              <a:t>apt</a:t>
            </a:r>
            <a:r>
              <a:rPr lang="ru-RU" b="1" dirty="0"/>
              <a:t> </a:t>
            </a:r>
            <a:r>
              <a:rPr lang="ru-RU" b="1" dirty="0" err="1"/>
              <a:t>update</a:t>
            </a:r>
            <a:r>
              <a:rPr lang="en-US" b="1" dirty="0"/>
              <a:t> </a:t>
            </a:r>
            <a:r>
              <a:rPr lang="en-US" dirty="0"/>
              <a:t>- </a:t>
            </a:r>
            <a:r>
              <a:rPr lang="ru-RU" dirty="0"/>
              <a:t>Обновить сведения о пакетах.</a:t>
            </a:r>
          </a:p>
          <a:p>
            <a:r>
              <a:rPr lang="ru-RU" b="1" dirty="0" err="1"/>
              <a:t>sudo</a:t>
            </a:r>
            <a:r>
              <a:rPr lang="ru-RU" b="1" dirty="0"/>
              <a:t> </a:t>
            </a:r>
            <a:r>
              <a:rPr lang="ru-RU" b="1" dirty="0" err="1"/>
              <a:t>apt</a:t>
            </a:r>
            <a:r>
              <a:rPr lang="ru-RU" b="1" dirty="0"/>
              <a:t> </a:t>
            </a:r>
            <a:r>
              <a:rPr lang="ru-RU" b="1" dirty="0" err="1"/>
              <a:t>upgrade</a:t>
            </a:r>
            <a:r>
              <a:rPr lang="en-US" b="1" dirty="0"/>
              <a:t> </a:t>
            </a:r>
            <a:r>
              <a:rPr lang="en-US" dirty="0"/>
              <a:t>- </a:t>
            </a:r>
            <a:r>
              <a:rPr lang="ru-RU" dirty="0"/>
              <a:t>Обновить все пакеты до самых свежих (выполнять после </a:t>
            </a:r>
            <a:r>
              <a:rPr lang="ru-RU" dirty="0" err="1"/>
              <a:t>apt</a:t>
            </a:r>
            <a:r>
              <a:rPr lang="ru-RU" dirty="0"/>
              <a:t> </a:t>
            </a:r>
            <a:r>
              <a:rPr lang="ru-RU" dirty="0" err="1"/>
              <a:t>update</a:t>
            </a:r>
            <a:r>
              <a:rPr lang="ru-RU" dirty="0"/>
              <a:t>).</a:t>
            </a:r>
          </a:p>
          <a:p>
            <a:r>
              <a:rPr lang="ru-RU" b="1" dirty="0" err="1"/>
              <a:t>sudo</a:t>
            </a:r>
            <a:r>
              <a:rPr lang="ru-RU" b="1" dirty="0"/>
              <a:t> </a:t>
            </a:r>
            <a:r>
              <a:rPr lang="ru-RU" b="1" dirty="0" err="1"/>
              <a:t>apt</a:t>
            </a:r>
            <a:r>
              <a:rPr lang="ru-RU" b="1" dirty="0"/>
              <a:t> </a:t>
            </a:r>
            <a:r>
              <a:rPr lang="ru-RU" b="1" dirty="0" err="1"/>
              <a:t>remove</a:t>
            </a:r>
            <a:r>
              <a:rPr lang="ru-RU" b="1" dirty="0"/>
              <a:t> </a:t>
            </a:r>
            <a:r>
              <a:rPr lang="ru-RU" b="1" dirty="0" err="1"/>
              <a:t>имя_пакета</a:t>
            </a:r>
            <a:r>
              <a:rPr lang="en-US" b="1" dirty="0"/>
              <a:t> </a:t>
            </a:r>
            <a:r>
              <a:rPr lang="en-US" dirty="0"/>
              <a:t>- </a:t>
            </a:r>
            <a:r>
              <a:rPr lang="ru-RU" dirty="0"/>
              <a:t>Удалить ненужный пакет.</a:t>
            </a:r>
          </a:p>
          <a:p>
            <a:r>
              <a:rPr lang="ru-RU" b="1" dirty="0" err="1"/>
              <a:t>sudo</a:t>
            </a:r>
            <a:r>
              <a:rPr lang="ru-RU" b="1" dirty="0"/>
              <a:t> </a:t>
            </a:r>
            <a:r>
              <a:rPr lang="ru-RU" b="1" dirty="0" err="1"/>
              <a:t>apt</a:t>
            </a:r>
            <a:r>
              <a:rPr lang="ru-RU" b="1" dirty="0"/>
              <a:t> </a:t>
            </a:r>
            <a:r>
              <a:rPr lang="ru-RU" b="1" dirty="0" err="1"/>
              <a:t>purge</a:t>
            </a:r>
            <a:r>
              <a:rPr lang="ru-RU" b="1" dirty="0"/>
              <a:t> </a:t>
            </a:r>
            <a:r>
              <a:rPr lang="ru-RU" b="1" dirty="0" err="1"/>
              <a:t>имя_пакета</a:t>
            </a:r>
            <a:r>
              <a:rPr lang="en-US" b="1" dirty="0"/>
              <a:t> </a:t>
            </a:r>
            <a:r>
              <a:rPr lang="en-US" dirty="0"/>
              <a:t>- </a:t>
            </a:r>
            <a:r>
              <a:rPr lang="ru-RU" dirty="0"/>
              <a:t>Удалить ненужный пакет со всеми зависимостями, если хотите освободить больше места.</a:t>
            </a:r>
          </a:p>
          <a:p>
            <a:r>
              <a:rPr lang="ru-RU" b="1" dirty="0" err="1"/>
              <a:t>sudo</a:t>
            </a:r>
            <a:r>
              <a:rPr lang="ru-RU" b="1" dirty="0"/>
              <a:t> </a:t>
            </a:r>
            <a:r>
              <a:rPr lang="ru-RU" b="1" dirty="0" err="1"/>
              <a:t>apt</a:t>
            </a:r>
            <a:r>
              <a:rPr lang="ru-RU" b="1" dirty="0"/>
              <a:t> </a:t>
            </a:r>
            <a:r>
              <a:rPr lang="ru-RU" b="1" dirty="0" err="1"/>
              <a:t>autoremove</a:t>
            </a:r>
            <a:r>
              <a:rPr lang="en-US" b="1" dirty="0"/>
              <a:t> </a:t>
            </a:r>
            <a:r>
              <a:rPr lang="en-US" dirty="0"/>
              <a:t>- </a:t>
            </a:r>
            <a:r>
              <a:rPr lang="ru-RU" dirty="0"/>
              <a:t>Удалить все ненужные зависимости, бесхозные пакеты и прочий мусор.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203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89AE72-4619-545E-D42A-197312E0E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Управление процессами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159168-3026-3A6B-1E0B-BC78379FF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ru-RU" b="1" dirty="0" err="1"/>
              <a:t>kill</a:t>
            </a:r>
            <a:r>
              <a:rPr lang="ru-RU" dirty="0"/>
              <a:t>  Эта команда служит для принудительного завершения процессов. Нужно ввести </a:t>
            </a:r>
            <a:r>
              <a:rPr lang="ru-RU" dirty="0" err="1"/>
              <a:t>kill</a:t>
            </a:r>
            <a:r>
              <a:rPr lang="ru-RU" dirty="0"/>
              <a:t> </a:t>
            </a:r>
            <a:r>
              <a:rPr lang="ru-RU" dirty="0" err="1"/>
              <a:t>PID_процесса</a:t>
            </a:r>
            <a:r>
              <a:rPr lang="ru-RU" dirty="0"/>
              <a:t>. PID процесса можно узнать, введя </a:t>
            </a:r>
            <a:r>
              <a:rPr lang="ru-RU" dirty="0" err="1"/>
              <a:t>top</a:t>
            </a:r>
            <a:r>
              <a:rPr lang="ru-RU" dirty="0"/>
              <a:t>.</a:t>
            </a:r>
          </a:p>
          <a:p>
            <a:pPr algn="l"/>
            <a:r>
              <a:rPr lang="ru-RU" b="1" dirty="0" err="1"/>
              <a:t>killall</a:t>
            </a:r>
            <a:r>
              <a:rPr lang="ru-RU" dirty="0"/>
              <a:t> Убивает процессы c определённым именем. К примеру, </a:t>
            </a:r>
            <a:r>
              <a:rPr lang="ru-RU" dirty="0" err="1"/>
              <a:t>killall</a:t>
            </a:r>
            <a:r>
              <a:rPr lang="ru-RU" dirty="0"/>
              <a:t> </a:t>
            </a:r>
            <a:r>
              <a:rPr lang="ru-RU" dirty="0" err="1"/>
              <a:t>firefox</a:t>
            </a:r>
            <a:r>
              <a:rPr lang="ru-RU" dirty="0"/>
              <a:t>.</a:t>
            </a:r>
          </a:p>
          <a:p>
            <a:pPr algn="l"/>
            <a:r>
              <a:rPr lang="ru-RU" b="1" dirty="0" err="1"/>
              <a:t>top</a:t>
            </a:r>
            <a:r>
              <a:rPr lang="ru-RU" dirty="0"/>
              <a:t> Отображает перечень запущенных процессов, сортируя их в зависимости от потребления ресурсов CPU. Своего рода терминальный «системный монитор». Нажмите q, чтобы выйти из просмотра.</a:t>
            </a:r>
          </a:p>
          <a:p>
            <a:pPr algn="l"/>
            <a:r>
              <a:rPr lang="ru-RU" b="1" dirty="0" err="1"/>
              <a:t>htop</a:t>
            </a:r>
            <a:r>
              <a:rPr lang="ru-RU" dirty="0"/>
              <a:t> Представляет более интерактивную и удобную версию команды </a:t>
            </a:r>
            <a:r>
              <a:rPr lang="ru-RU" dirty="0" err="1"/>
              <a:t>top</a:t>
            </a:r>
            <a:r>
              <a:rPr lang="ru-RU" dirty="0"/>
              <a:t>, которая отображает список процессов с использованием графиков и позволяет легко управлять ими.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674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EDDCB1-8A91-F286-3129-73503E43B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Управление файлами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4B7A9F-014E-5076-A671-6DFB9B2436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err="1"/>
              <a:t>сat</a:t>
            </a:r>
            <a:r>
              <a:rPr lang="ru-RU" dirty="0"/>
              <a:t> Когда команда используется с одним текстовым файлом (вот так: </a:t>
            </a:r>
            <a:r>
              <a:rPr lang="ru-RU" dirty="0" err="1"/>
              <a:t>cat</a:t>
            </a:r>
            <a:r>
              <a:rPr lang="ru-RU" dirty="0"/>
              <a:t> </a:t>
            </a:r>
            <a:r>
              <a:rPr lang="ru-RU" dirty="0" err="1"/>
              <a:t>путь_к_файлу</a:t>
            </a:r>
            <a:r>
              <a:rPr lang="ru-RU" dirty="0"/>
              <a:t>), она отображает его содержимое в окне терминала. Если указать два файла и больше (</a:t>
            </a:r>
            <a:r>
              <a:rPr lang="ru-RU" dirty="0" err="1"/>
              <a:t>cat</a:t>
            </a:r>
            <a:r>
              <a:rPr lang="ru-RU" dirty="0"/>
              <a:t> путь_к_файлу_1 путь_к_файлу_2), она склеит их. А если ввести </a:t>
            </a:r>
            <a:r>
              <a:rPr lang="ru-RU" dirty="0" err="1"/>
              <a:t>cat</a:t>
            </a:r>
            <a:r>
              <a:rPr lang="ru-RU" dirty="0"/>
              <a:t> путь_к_файлу_1 &gt; </a:t>
            </a:r>
            <a:r>
              <a:rPr lang="ru-RU" dirty="0" err="1"/>
              <a:t>новый_файл</a:t>
            </a:r>
            <a:r>
              <a:rPr lang="ru-RU" dirty="0"/>
              <a:t> — объединит содержимое упомянутых файлов в новый документ.</a:t>
            </a:r>
          </a:p>
          <a:p>
            <a:r>
              <a:rPr lang="ru-RU" b="1" dirty="0" err="1"/>
              <a:t>сhmod</a:t>
            </a:r>
            <a:r>
              <a:rPr lang="ru-RU" dirty="0"/>
              <a:t> Позволяет изменять права доступа к файлу. Может пригодиться, если вы хотите внести изменения в системный файл.</a:t>
            </a:r>
          </a:p>
          <a:p>
            <a:r>
              <a:rPr lang="ru-RU" b="1" dirty="0" err="1"/>
              <a:t>сhown</a:t>
            </a:r>
            <a:r>
              <a:rPr lang="ru-RU" dirty="0"/>
              <a:t> Изменяет владельца файла или каталога. Следует выполнять с правами суперпользователя. Например, </a:t>
            </a:r>
            <a:r>
              <a:rPr lang="ru-RU" dirty="0" err="1"/>
              <a:t>chown</a:t>
            </a:r>
            <a:r>
              <a:rPr lang="ru-RU" dirty="0"/>
              <a:t> </a:t>
            </a:r>
            <a:r>
              <a:rPr lang="ru-RU" dirty="0" err="1"/>
              <a:t>user:group</a:t>
            </a:r>
            <a:r>
              <a:rPr lang="ru-RU" dirty="0"/>
              <a:t> </a:t>
            </a:r>
            <a:r>
              <a:rPr lang="ru-RU" dirty="0" err="1"/>
              <a:t>ваш_файл</a:t>
            </a:r>
            <a:r>
              <a:rPr lang="ru-RU" dirty="0"/>
              <a:t> изменит владельца и группу файла на заданные.</a:t>
            </a:r>
          </a:p>
          <a:p>
            <a:r>
              <a:rPr lang="en-US" b="1" dirty="0"/>
              <a:t>f</a:t>
            </a:r>
            <a:r>
              <a:rPr lang="ru-RU" b="1" dirty="0" err="1"/>
              <a:t>ile</a:t>
            </a:r>
            <a:r>
              <a:rPr lang="ru-RU" dirty="0"/>
              <a:t> Выводит информацию об указанном файле.</a:t>
            </a:r>
          </a:p>
          <a:p>
            <a:r>
              <a:rPr lang="en-US" b="1" dirty="0"/>
              <a:t>n</a:t>
            </a:r>
            <a:r>
              <a:rPr lang="ru-RU" b="1" dirty="0" err="1"/>
              <a:t>ano</a:t>
            </a:r>
            <a:r>
              <a:rPr lang="ru-RU" dirty="0"/>
              <a:t> Открывает простой текстовый редактор. Можно создать новый текстовый файл </a:t>
            </a:r>
            <a:r>
              <a:rPr lang="ru-RU" b="0" i="0" dirty="0">
                <a:solidFill>
                  <a:srgbClr val="000000"/>
                </a:solidFill>
                <a:effectLst/>
                <a:latin typeface="PTRoot"/>
              </a:rPr>
              <a:t>или открыть существующий: </a:t>
            </a:r>
            <a:r>
              <a:rPr lang="ru-RU" b="0" i="1" dirty="0" err="1">
                <a:solidFill>
                  <a:srgbClr val="000000"/>
                </a:solidFill>
                <a:effectLst/>
                <a:latin typeface="PTRoot"/>
              </a:rPr>
              <a:t>nano</a:t>
            </a:r>
            <a:r>
              <a:rPr lang="ru-RU" b="0" i="1" dirty="0">
                <a:solidFill>
                  <a:srgbClr val="000000"/>
                </a:solidFill>
                <a:effectLst/>
                <a:latin typeface="PTRoot"/>
              </a:rPr>
              <a:t> </a:t>
            </a:r>
            <a:r>
              <a:rPr lang="ru-RU" b="0" i="1" dirty="0" err="1">
                <a:solidFill>
                  <a:srgbClr val="000000"/>
                </a:solidFill>
                <a:effectLst/>
                <a:latin typeface="PTRoot"/>
              </a:rPr>
              <a:t>путь_к_файлу</a:t>
            </a:r>
            <a:r>
              <a:rPr lang="ru-RU" b="0" i="0" dirty="0">
                <a:solidFill>
                  <a:srgbClr val="000000"/>
                </a:solidFill>
                <a:effectLst/>
                <a:latin typeface="PTRoot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457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EDDCB1-8A91-F286-3129-73503E43B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Управление файлами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4B7A9F-014E-5076-A671-6DFB9B2436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US" b="1" dirty="0"/>
              <a:t>r</a:t>
            </a:r>
            <a:r>
              <a:rPr lang="ru-RU" b="1" dirty="0" err="1"/>
              <a:t>ename</a:t>
            </a:r>
            <a:r>
              <a:rPr lang="ru-RU" dirty="0"/>
              <a:t> Переименовывает один или несколько файлов. Команду можно использовать и для массового переименования по маске.</a:t>
            </a:r>
          </a:p>
          <a:p>
            <a:pPr algn="l"/>
            <a:r>
              <a:rPr lang="ru-RU" b="1" dirty="0" err="1"/>
              <a:t>touch</a:t>
            </a:r>
            <a:r>
              <a:rPr lang="ru-RU" dirty="0"/>
              <a:t> Изменяет дату последнего открытия или модификации указанного файла.</a:t>
            </a:r>
          </a:p>
          <a:p>
            <a:pPr algn="l"/>
            <a:r>
              <a:rPr lang="ru-RU" b="1" dirty="0" err="1"/>
              <a:t>tar</a:t>
            </a:r>
            <a:r>
              <a:rPr lang="ru-RU" dirty="0"/>
              <a:t> Команда для создания или извлечения архивов </a:t>
            </a:r>
            <a:r>
              <a:rPr lang="ru-RU" dirty="0" err="1"/>
              <a:t>tar</a:t>
            </a:r>
            <a:r>
              <a:rPr lang="ru-RU" dirty="0"/>
              <a:t>. Например, </a:t>
            </a:r>
            <a:r>
              <a:rPr lang="ru-RU" dirty="0" err="1"/>
              <a:t>tar</a:t>
            </a:r>
            <a:r>
              <a:rPr lang="ru-RU" dirty="0"/>
              <a:t> -</a:t>
            </a:r>
            <a:r>
              <a:rPr lang="ru-RU" dirty="0" err="1"/>
              <a:t>cvf</a:t>
            </a:r>
            <a:r>
              <a:rPr lang="ru-RU" dirty="0"/>
              <a:t> архив.tar </a:t>
            </a:r>
            <a:r>
              <a:rPr lang="ru-RU" dirty="0" err="1"/>
              <a:t>ваши_файлы</a:t>
            </a:r>
            <a:r>
              <a:rPr lang="ru-RU" dirty="0"/>
              <a:t> создаст архив архив.tar из указанных документов, а </a:t>
            </a:r>
            <a:r>
              <a:rPr lang="ru-RU" dirty="0" err="1"/>
              <a:t>tar</a:t>
            </a:r>
            <a:r>
              <a:rPr lang="ru-RU" dirty="0"/>
              <a:t> -</a:t>
            </a:r>
            <a:r>
              <a:rPr lang="ru-RU" dirty="0" err="1"/>
              <a:t>xvf</a:t>
            </a:r>
            <a:r>
              <a:rPr lang="ru-RU" dirty="0"/>
              <a:t> архив.tar извлечёт их.</a:t>
            </a:r>
          </a:p>
          <a:p>
            <a:pPr algn="l"/>
            <a:r>
              <a:rPr lang="ru-RU" b="1" dirty="0" err="1"/>
              <a:t>zip</a:t>
            </a:r>
            <a:r>
              <a:rPr lang="ru-RU" dirty="0"/>
              <a:t> Аналогичным образом распаковывает и сжимает архивы ZIP. Например, </a:t>
            </a:r>
            <a:r>
              <a:rPr lang="ru-RU" dirty="0" err="1"/>
              <a:t>zip</a:t>
            </a:r>
            <a:r>
              <a:rPr lang="ru-RU" dirty="0"/>
              <a:t> -r9 архив.zip папка создаст архив архив.zip, содержащий все файлы и подкаталоги из папки, с максимальным уровнем сжатия.</a:t>
            </a:r>
          </a:p>
          <a:p>
            <a:pPr algn="l"/>
            <a:r>
              <a:rPr lang="ru-RU" b="1" dirty="0" err="1"/>
              <a:t>mkdir</a:t>
            </a:r>
            <a:r>
              <a:rPr lang="ru-RU" dirty="0"/>
              <a:t> Создаёт новую папку в текущей терминальной или в указанной папке: </a:t>
            </a:r>
            <a:r>
              <a:rPr lang="ru-RU" dirty="0" err="1"/>
              <a:t>mkdir</a:t>
            </a:r>
            <a:r>
              <a:rPr lang="ru-RU" dirty="0"/>
              <a:t> </a:t>
            </a:r>
            <a:r>
              <a:rPr lang="ru-RU" dirty="0" err="1"/>
              <a:t>путь_к_папке</a:t>
            </a:r>
            <a:r>
              <a:rPr lang="ru-RU" dirty="0"/>
              <a:t>.</a:t>
            </a:r>
          </a:p>
          <a:p>
            <a:pPr algn="l"/>
            <a:r>
              <a:rPr lang="ru-RU" b="1" dirty="0" err="1"/>
              <a:t>rmdir</a:t>
            </a:r>
            <a:r>
              <a:rPr lang="ru-RU" dirty="0"/>
              <a:t> Удаляет упомянутую папку.</a:t>
            </a:r>
          </a:p>
          <a:p>
            <a:pPr algn="l"/>
            <a:r>
              <a:rPr lang="ru-RU" dirty="0"/>
              <a:t> </a:t>
            </a:r>
            <a:r>
              <a:rPr lang="ru-RU" b="1" dirty="0" err="1"/>
              <a:t>rm</a:t>
            </a:r>
            <a:r>
              <a:rPr lang="ru-RU" dirty="0"/>
              <a:t> Удаляет файлы. Может работать как с отдельными элементами, так и с группой, соответствующей определённым признакам.</a:t>
            </a:r>
          </a:p>
        </p:txBody>
      </p:sp>
    </p:spTree>
    <p:extLst>
      <p:ext uri="{BB962C8B-B14F-4D97-AF65-F5344CB8AC3E}">
        <p14:creationId xmlns:p14="http://schemas.microsoft.com/office/powerpoint/2010/main" val="266117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EDDCB1-8A91-F286-3129-73503E43B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Управление файлами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4B7A9F-014E-5076-A671-6DFB9B2436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/>
            <a:r>
              <a:rPr lang="ru-RU" b="1" dirty="0" err="1"/>
              <a:t>cp</a:t>
            </a:r>
            <a:r>
              <a:rPr lang="en-US" dirty="0"/>
              <a:t> </a:t>
            </a:r>
            <a:r>
              <a:rPr lang="ru-RU" dirty="0"/>
              <a:t>Создаёт копию нужного файла в папке терминала: </a:t>
            </a:r>
            <a:r>
              <a:rPr lang="ru-RU" dirty="0" err="1"/>
              <a:t>cp</a:t>
            </a:r>
            <a:r>
              <a:rPr lang="ru-RU" dirty="0"/>
              <a:t> </a:t>
            </a:r>
            <a:r>
              <a:rPr lang="ru-RU" dirty="0" err="1"/>
              <a:t>путь_к_файлу</a:t>
            </a:r>
            <a:r>
              <a:rPr lang="ru-RU" dirty="0"/>
              <a:t>. Также вы можете указать назначение </a:t>
            </a:r>
            <a:r>
              <a:rPr lang="ru-RU" dirty="0" err="1"/>
              <a:t>cp</a:t>
            </a:r>
            <a:r>
              <a:rPr lang="ru-RU" dirty="0"/>
              <a:t> </a:t>
            </a:r>
            <a:r>
              <a:rPr lang="ru-RU" dirty="0" err="1"/>
              <a:t>путь_к_файлу</a:t>
            </a:r>
            <a:r>
              <a:rPr lang="ru-RU" dirty="0"/>
              <a:t> </a:t>
            </a:r>
            <a:r>
              <a:rPr lang="ru-RU" dirty="0" err="1"/>
              <a:t>путь_для_копии</a:t>
            </a:r>
            <a:r>
              <a:rPr lang="ru-RU" dirty="0"/>
              <a:t>.</a:t>
            </a:r>
          </a:p>
          <a:p>
            <a:pPr algn="l"/>
            <a:r>
              <a:rPr lang="ru-RU" b="1" dirty="0" err="1"/>
              <a:t>mv</a:t>
            </a:r>
            <a:r>
              <a:rPr lang="en-US" dirty="0"/>
              <a:t> </a:t>
            </a:r>
            <a:r>
              <a:rPr lang="ru-RU" dirty="0"/>
              <a:t>Перемещает файл из одной папки в другую. Вы можете указать имя для перемещаемого файла. Забавно, но в Linux эта команда может использоваться и для переименования документов. Просто укажите ту же папку, где находится файл, и другое название.</a:t>
            </a:r>
          </a:p>
          <a:p>
            <a:pPr algn="l"/>
            <a:r>
              <a:rPr lang="ru-RU" b="1" dirty="0" err="1"/>
              <a:t>find</a:t>
            </a:r>
            <a:r>
              <a:rPr lang="en-US" dirty="0"/>
              <a:t> </a:t>
            </a:r>
            <a:r>
              <a:rPr lang="ru-RU" dirty="0"/>
              <a:t>Поиск файлов по определённым критериям, таким как имя, </a:t>
            </a:r>
            <a:r>
              <a:rPr lang="ru-RU" dirty="0">
                <a:hlinkClick r:id="rId2" tooltip="Как изменить тип файла в Windows, macOS и Linux"/>
              </a:rPr>
              <a:t>тип</a:t>
            </a:r>
            <a:r>
              <a:rPr lang="ru-RU" dirty="0"/>
              <a:t>, размер, владелец, дата создания и модификации.</a:t>
            </a:r>
          </a:p>
          <a:p>
            <a:pPr algn="l"/>
            <a:r>
              <a:rPr lang="ru-RU" b="1" dirty="0" err="1"/>
              <a:t>grep</a:t>
            </a:r>
            <a:r>
              <a:rPr lang="en-US" dirty="0"/>
              <a:t> </a:t>
            </a:r>
            <a:r>
              <a:rPr lang="ru-RU" dirty="0"/>
              <a:t>Поиск текстовых файлов, содержащих определённые строки. Критерии очень гибко настраиваются.</a:t>
            </a:r>
          </a:p>
          <a:p>
            <a:pPr algn="l"/>
            <a:r>
              <a:rPr lang="ru-RU" b="1" dirty="0" err="1"/>
              <a:t>locate</a:t>
            </a:r>
            <a:r>
              <a:rPr lang="en-US" dirty="0"/>
              <a:t> </a:t>
            </a:r>
            <a:r>
              <a:rPr lang="ru-RU" dirty="0"/>
              <a:t>Поиск файлов и папок, чьи названия подходят запросу, и отображение их путей в файловой системе.</a:t>
            </a:r>
          </a:p>
        </p:txBody>
      </p:sp>
    </p:spTree>
    <p:extLst>
      <p:ext uri="{BB962C8B-B14F-4D97-AF65-F5344CB8AC3E}">
        <p14:creationId xmlns:p14="http://schemas.microsoft.com/office/powerpoint/2010/main" val="279750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EDDCB1-8A91-F286-3129-73503E43B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Управление разделами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4B7A9F-014E-5076-A671-6DFB9B2436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/>
            <a:r>
              <a:rPr lang="ru-RU" dirty="0"/>
              <a:t> </a:t>
            </a:r>
            <a:r>
              <a:rPr lang="ru-RU" b="1" dirty="0" err="1"/>
              <a:t>lsblk</a:t>
            </a:r>
            <a:r>
              <a:rPr lang="ru-RU" dirty="0"/>
              <a:t> Эта команда демонстрирует, какие диски есть в вашей системе и на какие разделы они поделены. Также она отображает имена ваших разделов и накопителей в формате sda1, sda2 и так далее.</a:t>
            </a:r>
          </a:p>
          <a:p>
            <a:pPr algn="l"/>
            <a:r>
              <a:rPr lang="ru-RU" b="1" dirty="0" err="1"/>
              <a:t>mount</a:t>
            </a:r>
            <a:r>
              <a:rPr lang="ru-RU" dirty="0"/>
              <a:t> Монтирует накопители, устройства или файловые системы Linux, чтобы вы могли с ними работать. Обычно устройства подключаются автоматически, как только вы щёлкнете по ним в файловом менеджере. Но иногда может понадобиться </a:t>
            </a:r>
            <a:r>
              <a:rPr lang="ru-RU" dirty="0" err="1"/>
              <a:t>примонтировать</a:t>
            </a:r>
            <a:r>
              <a:rPr lang="ru-RU" dirty="0"/>
              <a:t> что‑то вручную. Вы можете подключать что угодно: диски, внешние накопители, разделы и даже ISO‑образы. Эту команду нужно выполнять с правами суперпользователя. Чтобы </a:t>
            </a:r>
            <a:r>
              <a:rPr lang="ru-RU" dirty="0" err="1"/>
              <a:t>примонтировать</a:t>
            </a:r>
            <a:r>
              <a:rPr lang="ru-RU" dirty="0"/>
              <a:t> имеющийся диск или раздел, введите </a:t>
            </a:r>
            <a:r>
              <a:rPr lang="ru-RU" dirty="0" err="1"/>
              <a:t>mount</a:t>
            </a:r>
            <a:r>
              <a:rPr lang="ru-RU" dirty="0"/>
              <a:t> </a:t>
            </a:r>
            <a:r>
              <a:rPr lang="ru-RU" dirty="0" err="1"/>
              <a:t>sdX</a:t>
            </a:r>
            <a:r>
              <a:rPr lang="ru-RU" dirty="0"/>
              <a:t>.</a:t>
            </a:r>
          </a:p>
          <a:p>
            <a:pPr algn="l"/>
            <a:r>
              <a:rPr lang="ru-RU" b="1" dirty="0" err="1"/>
              <a:t>umount</a:t>
            </a:r>
            <a:r>
              <a:rPr lang="ru-RU" dirty="0"/>
              <a:t> Демонтирует файловые системы. Комбинация </a:t>
            </a:r>
            <a:r>
              <a:rPr lang="ru-RU" dirty="0" err="1"/>
              <a:t>umount</a:t>
            </a:r>
            <a:r>
              <a:rPr lang="ru-RU" dirty="0"/>
              <a:t> </a:t>
            </a:r>
            <a:r>
              <a:rPr lang="ru-RU" dirty="0" err="1"/>
              <a:t>sdX</a:t>
            </a:r>
            <a:r>
              <a:rPr lang="ru-RU" dirty="0"/>
              <a:t> отключит файловую систему внешнего носителя, чтобы вы могли извлечь его.</a:t>
            </a:r>
          </a:p>
          <a:p>
            <a:pPr algn="l"/>
            <a:r>
              <a:rPr lang="en-US" b="1" dirty="0"/>
              <a:t>d</a:t>
            </a:r>
            <a:r>
              <a:rPr lang="ru-RU" b="1" dirty="0"/>
              <a:t>d</a:t>
            </a:r>
            <a:r>
              <a:rPr lang="ru-RU" dirty="0"/>
              <a:t> Эта команда копирует и преобразовывает файлы и разделы. У неё множество различных применений.</a:t>
            </a:r>
          </a:p>
          <a:p>
            <a:pPr lvl="1"/>
            <a:r>
              <a:rPr lang="ru-RU" dirty="0"/>
              <a:t>Например, </a:t>
            </a:r>
            <a:r>
              <a:rPr lang="ru-RU" dirty="0" err="1"/>
              <a:t>dd</a:t>
            </a:r>
            <a:r>
              <a:rPr lang="ru-RU" dirty="0"/>
              <a:t> </a:t>
            </a:r>
            <a:r>
              <a:rPr lang="ru-RU" dirty="0" err="1"/>
              <a:t>if</a:t>
            </a:r>
            <a:r>
              <a:rPr lang="ru-RU" dirty="0"/>
              <a:t>=/</a:t>
            </a:r>
            <a:r>
              <a:rPr lang="ru-RU" dirty="0" err="1"/>
              <a:t>dev</a:t>
            </a:r>
            <a:r>
              <a:rPr lang="ru-RU" dirty="0"/>
              <a:t>/</a:t>
            </a:r>
            <a:r>
              <a:rPr lang="ru-RU" dirty="0" err="1"/>
              <a:t>sda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=/</a:t>
            </a:r>
            <a:r>
              <a:rPr lang="ru-RU" dirty="0" err="1"/>
              <a:t>dev</a:t>
            </a:r>
            <a:r>
              <a:rPr lang="ru-RU" dirty="0"/>
              <a:t>/</a:t>
            </a:r>
            <a:r>
              <a:rPr lang="ru-RU" dirty="0" err="1"/>
              <a:t>sdb</a:t>
            </a:r>
            <a:r>
              <a:rPr lang="ru-RU" dirty="0"/>
              <a:t> сделает точную копию раздела </a:t>
            </a:r>
            <a:r>
              <a:rPr lang="ru-RU" dirty="0" err="1"/>
              <a:t>sda</a:t>
            </a:r>
            <a:r>
              <a:rPr lang="ru-RU" dirty="0"/>
              <a:t> на разделе </a:t>
            </a:r>
            <a:r>
              <a:rPr lang="ru-RU" dirty="0" err="1"/>
              <a:t>sdb</a:t>
            </a:r>
            <a:r>
              <a:rPr lang="ru-RU" dirty="0"/>
              <a:t>.</a:t>
            </a:r>
          </a:p>
          <a:p>
            <a:pPr lvl="1"/>
            <a:r>
              <a:rPr lang="ru-RU" dirty="0" err="1"/>
              <a:t>dd</a:t>
            </a:r>
            <a:r>
              <a:rPr lang="ru-RU" dirty="0"/>
              <a:t> </a:t>
            </a:r>
            <a:r>
              <a:rPr lang="ru-RU" dirty="0" err="1"/>
              <a:t>if</a:t>
            </a:r>
            <a:r>
              <a:rPr lang="ru-RU" dirty="0"/>
              <a:t>=/</a:t>
            </a:r>
            <a:r>
              <a:rPr lang="ru-RU" dirty="0" err="1"/>
              <a:t>dev</a:t>
            </a:r>
            <a:r>
              <a:rPr lang="ru-RU" dirty="0"/>
              <a:t>/</a:t>
            </a:r>
            <a:r>
              <a:rPr lang="ru-RU" dirty="0" err="1"/>
              <a:t>zero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=/</a:t>
            </a:r>
            <a:r>
              <a:rPr lang="ru-RU" dirty="0" err="1"/>
              <a:t>dev</a:t>
            </a:r>
            <a:r>
              <a:rPr lang="ru-RU" dirty="0"/>
              <a:t>/</a:t>
            </a:r>
            <a:r>
              <a:rPr lang="ru-RU" dirty="0" err="1"/>
              <a:t>sdX</a:t>
            </a:r>
            <a:r>
              <a:rPr lang="ru-RU" dirty="0"/>
              <a:t> затрёт содержимое указанного носителя нулями, чтобы информацию было невозможно восстановить.</a:t>
            </a:r>
          </a:p>
          <a:p>
            <a:pPr lvl="1"/>
            <a:r>
              <a:rPr lang="ru-RU" dirty="0" err="1"/>
              <a:t>dd</a:t>
            </a:r>
            <a:r>
              <a:rPr lang="ru-RU" dirty="0"/>
              <a:t> </a:t>
            </a:r>
            <a:r>
              <a:rPr lang="ru-RU" dirty="0" err="1"/>
              <a:t>if</a:t>
            </a:r>
            <a:r>
              <a:rPr lang="ru-RU" dirty="0"/>
              <a:t>=~/</a:t>
            </a:r>
            <a:r>
              <a:rPr lang="ru-RU" dirty="0" err="1"/>
              <a:t>Downloads</a:t>
            </a:r>
            <a:r>
              <a:rPr lang="ru-RU" dirty="0"/>
              <a:t>/</a:t>
            </a:r>
            <a:r>
              <a:rPr lang="ru-RU" dirty="0" err="1"/>
              <a:t>ubuntu.iso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=/</a:t>
            </a:r>
            <a:r>
              <a:rPr lang="ru-RU" dirty="0" err="1"/>
              <a:t>dev</a:t>
            </a:r>
            <a:r>
              <a:rPr lang="ru-RU" dirty="0"/>
              <a:t>/</a:t>
            </a:r>
            <a:r>
              <a:rPr lang="ru-RU" dirty="0" err="1"/>
              <a:t>sdX</a:t>
            </a:r>
            <a:r>
              <a:rPr lang="ru-RU" dirty="0"/>
              <a:t> </a:t>
            </a:r>
            <a:r>
              <a:rPr lang="ru-RU" dirty="0" err="1"/>
              <a:t>bs</a:t>
            </a:r>
            <a:r>
              <a:rPr lang="ru-RU" dirty="0"/>
              <a:t>=4M сделает загрузочный носитель из скачанного вами образа с дистрибутивом</a:t>
            </a:r>
          </a:p>
        </p:txBody>
      </p:sp>
    </p:spTree>
    <p:extLst>
      <p:ext uri="{BB962C8B-B14F-4D97-AF65-F5344CB8AC3E}">
        <p14:creationId xmlns:p14="http://schemas.microsoft.com/office/powerpoint/2010/main" val="303972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EDDCB1-8A91-F286-3129-73503E43B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Управление системой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4B7A9F-014E-5076-A671-6DFB9B2436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/>
            <a:r>
              <a:rPr lang="ru-RU" b="1" dirty="0" err="1"/>
              <a:t>df</a:t>
            </a:r>
            <a:r>
              <a:rPr lang="ru-RU" dirty="0"/>
              <a:t> Отображает объём вашего диска и количество свободного места на нём.</a:t>
            </a:r>
          </a:p>
          <a:p>
            <a:pPr algn="l"/>
            <a:r>
              <a:rPr lang="ru-RU" b="1" dirty="0" err="1"/>
              <a:t>free</a:t>
            </a:r>
            <a:r>
              <a:rPr lang="ru-RU" dirty="0"/>
              <a:t> Показывает объём доступной и занятой оперативной памяти.</a:t>
            </a:r>
          </a:p>
          <a:p>
            <a:pPr algn="l"/>
            <a:r>
              <a:rPr lang="ru-RU" b="1" dirty="0" err="1"/>
              <a:t>uname</a:t>
            </a:r>
            <a:r>
              <a:rPr lang="ru-RU" dirty="0"/>
              <a:t> Отображает сведения о системе. Если ввести </a:t>
            </a:r>
            <a:r>
              <a:rPr lang="ru-RU" dirty="0" err="1"/>
              <a:t>uname</a:t>
            </a:r>
            <a:r>
              <a:rPr lang="ru-RU" dirty="0"/>
              <a:t>, терминал сообщит только информацию о Linux. А вот команда </a:t>
            </a:r>
            <a:r>
              <a:rPr lang="ru-RU" dirty="0" err="1"/>
              <a:t>uname</a:t>
            </a:r>
            <a:r>
              <a:rPr lang="ru-RU" dirty="0"/>
              <a:t> -a выдаёт сведения об имени компьютера и версии ядра.</a:t>
            </a:r>
          </a:p>
          <a:p>
            <a:pPr algn="l"/>
            <a:r>
              <a:rPr lang="ru-RU" b="1" dirty="0" err="1"/>
              <a:t>uptime</a:t>
            </a:r>
            <a:r>
              <a:rPr lang="ru-RU" dirty="0"/>
              <a:t> Сообщает, как давно запущена ваша система.</a:t>
            </a:r>
          </a:p>
          <a:p>
            <a:pPr algn="l"/>
            <a:r>
              <a:rPr lang="ru-RU" b="1" dirty="0" err="1"/>
              <a:t>whereis</a:t>
            </a:r>
            <a:r>
              <a:rPr lang="ru-RU" dirty="0"/>
              <a:t> Отображает расположение исполняемого файла нужной программы.</a:t>
            </a:r>
          </a:p>
          <a:p>
            <a:pPr algn="l"/>
            <a:r>
              <a:rPr lang="ru-RU" b="1" dirty="0" err="1"/>
              <a:t>whoami</a:t>
            </a:r>
            <a:r>
              <a:rPr lang="ru-RU" dirty="0"/>
              <a:t> Называет имя пользователя. Полезно, если вы забыли, под каким логином зашли в систему.</a:t>
            </a:r>
          </a:p>
          <a:p>
            <a:pPr algn="l"/>
            <a:r>
              <a:rPr lang="ru-RU" b="1" dirty="0" err="1"/>
              <a:t>reboot</a:t>
            </a:r>
            <a:r>
              <a:rPr lang="ru-RU" dirty="0"/>
              <a:t> Перезагружает компьютер.</a:t>
            </a:r>
          </a:p>
          <a:p>
            <a:pPr algn="l"/>
            <a:r>
              <a:rPr lang="ru-RU" b="1" dirty="0" err="1"/>
              <a:t>shutdown</a:t>
            </a:r>
            <a:r>
              <a:rPr lang="ru-RU" dirty="0"/>
              <a:t> - Выключает систему, чтобы можно было отключить питание компьютера.</a:t>
            </a:r>
          </a:p>
          <a:p>
            <a:pPr algn="l"/>
            <a:r>
              <a:rPr lang="ru-RU" b="1" dirty="0" err="1"/>
              <a:t>lsb_release</a:t>
            </a:r>
            <a:r>
              <a:rPr lang="ru-RU" b="1" dirty="0"/>
              <a:t> –a</a:t>
            </a:r>
            <a:r>
              <a:rPr lang="ru-RU" dirty="0"/>
              <a:t>  Показывает информацию о дистрибутиве. Полезно, если вы много экспериментируете с разными системами и забыли, в какой именно работаете. Ну или если вам нужно узнать номер версии вашей ОС</a:t>
            </a:r>
          </a:p>
          <a:p>
            <a:pPr marL="0" indent="0" algn="l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520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FB4883-EA03-0797-602B-7071F81E4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Управление пользователями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8A1448-3466-7051-3479-85E65731E9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 err="1"/>
              <a:t>useradd</a:t>
            </a:r>
            <a:r>
              <a:rPr lang="ru-RU" dirty="0"/>
              <a:t> Регистрирует нового пользователя. Введите </a:t>
            </a:r>
            <a:r>
              <a:rPr lang="ru-RU" dirty="0" err="1"/>
              <a:t>useradd</a:t>
            </a:r>
            <a:r>
              <a:rPr lang="ru-RU" dirty="0"/>
              <a:t> </a:t>
            </a:r>
            <a:r>
              <a:rPr lang="ru-RU" dirty="0" err="1"/>
              <a:t>имя_пользователя</a:t>
            </a:r>
            <a:r>
              <a:rPr lang="ru-RU" dirty="0"/>
              <a:t>, и профиль будет создан.</a:t>
            </a:r>
          </a:p>
          <a:p>
            <a:pPr algn="l"/>
            <a:r>
              <a:rPr lang="ru-RU" b="1" dirty="0" err="1"/>
              <a:t>userdel</a:t>
            </a:r>
            <a:r>
              <a:rPr lang="ru-RU" dirty="0"/>
              <a:t> Удаляет учётную запись и файлы пользователя.</a:t>
            </a:r>
          </a:p>
          <a:p>
            <a:pPr algn="l"/>
            <a:r>
              <a:rPr lang="ru-RU" b="1" dirty="0" err="1"/>
              <a:t>usermod</a:t>
            </a:r>
            <a:r>
              <a:rPr lang="ru-RU" dirty="0"/>
              <a:t> Изменяет учётную запись пользователя. Может переместить его домашнюю папку или назначить дату, когда учётная запись будет заблокирована.</a:t>
            </a:r>
          </a:p>
          <a:p>
            <a:pPr algn="l"/>
            <a:r>
              <a:rPr lang="ru-RU" b="1" dirty="0" err="1"/>
              <a:t>passwd</a:t>
            </a:r>
            <a:r>
              <a:rPr lang="ru-RU" dirty="0"/>
              <a:t> Изменяет пароли учётных записей. Обычный пользователь может сделать это только со своим профилем. Суперпользователь способен изменить пароль любой учётной записи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82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B7CDE41-122D-D34B-8E74-EE067A93D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484784"/>
            <a:ext cx="10157354" cy="4470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/>
              <a:t>Автоматизация разработки и эксплуатации программного обеспечения</a:t>
            </a:r>
          </a:p>
        </p:txBody>
      </p:sp>
      <p:sp>
        <p:nvSpPr>
          <p:cNvPr id="8" name="Заголовок 12">
            <a:extLst>
              <a:ext uri="{FF2B5EF4-FFF2-40B4-BE49-F238E27FC236}">
                <a16:creationId xmlns:a16="http://schemas.microsoft.com/office/drawing/2014/main" id="{F7EA1DEE-1673-0345-8473-1B479A93BA16}"/>
              </a:ext>
            </a:extLst>
          </p:cNvPr>
          <p:cNvSpPr txBox="1">
            <a:spLocks/>
          </p:cNvSpPr>
          <p:nvPr/>
        </p:nvSpPr>
        <p:spPr>
          <a:xfrm>
            <a:off x="1117309" y="76200"/>
            <a:ext cx="10157354" cy="904528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/>
              <a:t>О чем курс?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9F4DAA4-180E-498F-840F-C2FDF2DB4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12" y="2132856"/>
            <a:ext cx="6658397" cy="456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6BBF2668-46F5-BDA8-4EA8-2068B7D4B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564" y="2162065"/>
            <a:ext cx="4480576" cy="235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88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E67D35-4941-79BC-3893-E0C2A8CBB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Управление сетью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58F22E-0D9E-C200-6B14-A59627363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US" b="1" dirty="0" err="1"/>
              <a:t>ip</a:t>
            </a:r>
            <a:r>
              <a:rPr lang="ru-RU" dirty="0"/>
              <a:t> Многофункциональная команда для работы с сетью.</a:t>
            </a:r>
          </a:p>
          <a:p>
            <a:pPr lvl="1"/>
            <a:r>
              <a:rPr lang="ru-RU" dirty="0"/>
              <a:t>Например, </a:t>
            </a:r>
            <a:r>
              <a:rPr lang="ru-RU" dirty="0" err="1"/>
              <a:t>ip</a:t>
            </a:r>
            <a:r>
              <a:rPr lang="ru-RU" dirty="0"/>
              <a:t> </a:t>
            </a:r>
            <a:r>
              <a:rPr lang="ru-RU" dirty="0" err="1"/>
              <a:t>address</a:t>
            </a:r>
            <a:r>
              <a:rPr lang="ru-RU" dirty="0"/>
              <a:t> </a:t>
            </a:r>
            <a:r>
              <a:rPr lang="ru-RU" dirty="0" err="1"/>
              <a:t>show</a:t>
            </a:r>
            <a:r>
              <a:rPr lang="ru-RU" dirty="0"/>
              <a:t> выводит сведения о сетевых адресах, </a:t>
            </a:r>
            <a:r>
              <a:rPr lang="ru-RU" dirty="0" err="1"/>
              <a:t>ip</a:t>
            </a:r>
            <a:r>
              <a:rPr lang="ru-RU" dirty="0"/>
              <a:t> </a:t>
            </a:r>
            <a:r>
              <a:rPr lang="ru-RU" dirty="0" err="1"/>
              <a:t>route</a:t>
            </a:r>
            <a:r>
              <a:rPr lang="ru-RU" dirty="0"/>
              <a:t> управляет маршрутизацией и так далее..</a:t>
            </a:r>
          </a:p>
          <a:p>
            <a:pPr algn="l"/>
            <a:r>
              <a:rPr lang="ru-RU" b="1" dirty="0" err="1"/>
              <a:t>ping</a:t>
            </a:r>
            <a:r>
              <a:rPr lang="ru-RU" dirty="0"/>
              <a:t> Показывает, подключены ли вы к сети, и помогает определить качество связи.</a:t>
            </a:r>
          </a:p>
          <a:p>
            <a:pPr algn="l"/>
            <a:r>
              <a:rPr lang="ru-RU" b="1" dirty="0" err="1"/>
              <a:t>ifconfig</a:t>
            </a:r>
            <a:r>
              <a:rPr lang="ru-RU" dirty="0"/>
              <a:t> Выводит информацию о сетевых интерфейсах на системе — например, об IP‑адресе, о MAC‑адресе и других сетевых параметрах.</a:t>
            </a:r>
          </a:p>
          <a:p>
            <a:pPr algn="l"/>
            <a:r>
              <a:rPr lang="ru-RU" b="1" dirty="0" err="1"/>
              <a:t>ssh</a:t>
            </a:r>
            <a:r>
              <a:rPr lang="ru-RU" dirty="0"/>
              <a:t> Применяется для удалённого доступа к серверу по протоколу SSH. Например, </a:t>
            </a:r>
            <a:r>
              <a:rPr lang="ru-RU" dirty="0" err="1"/>
              <a:t>ssh</a:t>
            </a:r>
            <a:r>
              <a:rPr lang="ru-RU" dirty="0"/>
              <a:t> </a:t>
            </a:r>
            <a:r>
              <a:rPr lang="ru-RU" dirty="0" err="1"/>
              <a:t>user@host</a:t>
            </a:r>
            <a:r>
              <a:rPr lang="ru-RU" dirty="0"/>
              <a:t> подключится к удалённому серверу с указанными пользователем и хостом. Имейте в виду, что на другом компьютере должен быть настроен удалённый доступ.</a:t>
            </a:r>
          </a:p>
          <a:p>
            <a:pPr algn="l"/>
            <a:r>
              <a:rPr lang="ru-RU" b="1" dirty="0" err="1"/>
              <a:t>scp</a:t>
            </a:r>
            <a:r>
              <a:rPr lang="ru-RU" dirty="0"/>
              <a:t> Команда для копирования файлов между локальной системой и удалённым сервером по протоколу SSH. Например, </a:t>
            </a:r>
            <a:r>
              <a:rPr lang="ru-RU" dirty="0" err="1"/>
              <a:t>scp</a:t>
            </a:r>
            <a:r>
              <a:rPr lang="ru-RU" dirty="0"/>
              <a:t> файл.txt </a:t>
            </a:r>
            <a:r>
              <a:rPr lang="ru-RU" dirty="0" err="1"/>
              <a:t>user@remote</a:t>
            </a:r>
            <a:r>
              <a:rPr lang="ru-RU" dirty="0"/>
              <a:t>:/</a:t>
            </a:r>
            <a:r>
              <a:rPr lang="ru-RU" dirty="0" err="1"/>
              <a:t>remote</a:t>
            </a:r>
            <a:r>
              <a:rPr lang="ru-RU" dirty="0"/>
              <a:t>/</a:t>
            </a:r>
            <a:r>
              <a:rPr lang="ru-RU" dirty="0" err="1"/>
              <a:t>path</a:t>
            </a:r>
            <a:r>
              <a:rPr lang="ru-RU" dirty="0"/>
              <a:t> скопирует файл.txt на удалённый сервер в заданный путь.</a:t>
            </a:r>
          </a:p>
          <a:p>
            <a:pPr algn="l"/>
            <a:r>
              <a:rPr lang="ru-RU" b="1" dirty="0" err="1"/>
              <a:t>wget</a:t>
            </a:r>
            <a:r>
              <a:rPr lang="ru-RU" dirty="0"/>
              <a:t> Позволяет скачивать файлы из интернета по указанному URL в домашнюю папку пользователя.</a:t>
            </a:r>
          </a:p>
        </p:txBody>
      </p:sp>
    </p:spTree>
    <p:extLst>
      <p:ext uri="{BB962C8B-B14F-4D97-AF65-F5344CB8AC3E}">
        <p14:creationId xmlns:p14="http://schemas.microsoft.com/office/powerpoint/2010/main" val="587260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9A6750-7A13-0543-9906-8C08BB4A9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735" y="2028968"/>
            <a:ext cx="10157354" cy="1397000"/>
          </a:xfrm>
        </p:spPr>
        <p:txBody>
          <a:bodyPr/>
          <a:lstStyle/>
          <a:p>
            <a:r>
              <a:rPr lang="ru-RU" b="1" dirty="0"/>
              <a:t>Ваши вопросы?</a:t>
            </a:r>
          </a:p>
        </p:txBody>
      </p:sp>
    </p:spTree>
    <p:extLst>
      <p:ext uri="{BB962C8B-B14F-4D97-AF65-F5344CB8AC3E}">
        <p14:creationId xmlns:p14="http://schemas.microsoft.com/office/powerpoint/2010/main" val="382877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B7CDE41-122D-D34B-8E74-EE067A93D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484784"/>
            <a:ext cx="10157354" cy="4470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/>
              <a:t>Автоматизация разработки и эксплуатации программного обеспечения</a:t>
            </a:r>
          </a:p>
        </p:txBody>
      </p:sp>
      <p:sp>
        <p:nvSpPr>
          <p:cNvPr id="8" name="Заголовок 12">
            <a:extLst>
              <a:ext uri="{FF2B5EF4-FFF2-40B4-BE49-F238E27FC236}">
                <a16:creationId xmlns:a16="http://schemas.microsoft.com/office/drawing/2014/main" id="{F7EA1DEE-1673-0345-8473-1B479A93BA16}"/>
              </a:ext>
            </a:extLst>
          </p:cNvPr>
          <p:cNvSpPr txBox="1">
            <a:spLocks/>
          </p:cNvSpPr>
          <p:nvPr/>
        </p:nvSpPr>
        <p:spPr>
          <a:xfrm>
            <a:off x="1117309" y="76200"/>
            <a:ext cx="10157354" cy="904528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/>
              <a:t>О чем курс?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9446D36-797E-4657-D772-EBBF369F4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4652" y="2028664"/>
            <a:ext cx="3744094" cy="268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D0AC272A-55AD-4D72-2E6E-9A244CA83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21" y="2147560"/>
            <a:ext cx="2880320" cy="155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2D50B17A-F56F-4B48-416B-782777E9E0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21" y="4782705"/>
            <a:ext cx="9118749" cy="194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08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B7CDE41-122D-D34B-8E74-EE067A93D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484784"/>
            <a:ext cx="10157354" cy="4470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/>
              <a:t>Автоматизация разработки и эксплуатации программного обеспечения</a:t>
            </a:r>
          </a:p>
        </p:txBody>
      </p:sp>
      <p:sp>
        <p:nvSpPr>
          <p:cNvPr id="8" name="Заголовок 12">
            <a:extLst>
              <a:ext uri="{FF2B5EF4-FFF2-40B4-BE49-F238E27FC236}">
                <a16:creationId xmlns:a16="http://schemas.microsoft.com/office/drawing/2014/main" id="{F7EA1DEE-1673-0345-8473-1B479A93BA16}"/>
              </a:ext>
            </a:extLst>
          </p:cNvPr>
          <p:cNvSpPr txBox="1">
            <a:spLocks/>
          </p:cNvSpPr>
          <p:nvPr/>
        </p:nvSpPr>
        <p:spPr>
          <a:xfrm>
            <a:off x="1117309" y="76200"/>
            <a:ext cx="10157354" cy="904528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/>
              <a:t>О чем курс?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1B08667-15EF-E481-85EF-0AE191350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464" y="2161444"/>
            <a:ext cx="6407895" cy="429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63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B7CDE41-122D-D34B-8E74-EE067A93D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484784"/>
            <a:ext cx="10157354" cy="4470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/>
              <a:t>Автоматизация разработки и эксплуатации программного обеспечения</a:t>
            </a:r>
          </a:p>
        </p:txBody>
      </p:sp>
      <p:sp>
        <p:nvSpPr>
          <p:cNvPr id="8" name="Заголовок 12">
            <a:extLst>
              <a:ext uri="{FF2B5EF4-FFF2-40B4-BE49-F238E27FC236}">
                <a16:creationId xmlns:a16="http://schemas.microsoft.com/office/drawing/2014/main" id="{F7EA1DEE-1673-0345-8473-1B479A93BA16}"/>
              </a:ext>
            </a:extLst>
          </p:cNvPr>
          <p:cNvSpPr txBox="1">
            <a:spLocks/>
          </p:cNvSpPr>
          <p:nvPr/>
        </p:nvSpPr>
        <p:spPr>
          <a:xfrm>
            <a:off x="1117309" y="76200"/>
            <a:ext cx="10157354" cy="904528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/>
              <a:t>О чем курс?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96228C5-6C3C-414A-4D6E-F483C1E5A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04" y="2132856"/>
            <a:ext cx="4334131" cy="288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73A274C2-7556-D0E4-94E3-A9868D2E9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935" y="2830834"/>
            <a:ext cx="7168856" cy="336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44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8A4A36-613C-CB01-DF8D-74E4C22A4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Мнение о </a:t>
            </a:r>
            <a:r>
              <a:rPr lang="en-US" b="1" dirty="0"/>
              <a:t>DevOps</a:t>
            </a:r>
            <a:r>
              <a:rPr lang="ru-RU" b="1" dirty="0"/>
              <a:t>-е непосвящённых сотрудников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4A24C1C-E904-D99B-AC8A-514BADA68A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728" y="1599777"/>
            <a:ext cx="7353367" cy="5170336"/>
          </a:xfrm>
        </p:spPr>
      </p:pic>
    </p:spTree>
    <p:extLst>
      <p:ext uri="{BB962C8B-B14F-4D97-AF65-F5344CB8AC3E}">
        <p14:creationId xmlns:p14="http://schemas.microsoft.com/office/powerpoint/2010/main" val="170140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Книги в формате 16 x 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2013_TF02787940_TF02787940.potx" id="{BDCEC835-C025-45C0-8AD5-9D778732CF6A}" vid="{4E9A813A-BC9F-4772-8185-0F17D630CF68}"/>
    </a:ext>
  </a:extLst>
</a:theme>
</file>

<file path=ppt/theme/theme2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01D382-32B0-43EE-932C-28906AF37617}">
  <ds:schemaRefs>
    <ds:schemaRef ds:uri="http://purl.org/dc/elements/1.1/"/>
    <ds:schemaRef ds:uri="http://schemas.microsoft.com/office/2006/metadata/properties"/>
    <ds:schemaRef ds:uri="4873beb7-5857-4685-be1f-d57550cc96cc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стопкой книг на голубом фоне (широкоэкранный формат)</Template>
  <TotalTime>0</TotalTime>
  <Words>2881</Words>
  <Application>Microsoft Macintosh PowerPoint</Application>
  <PresentationFormat>Произвольный</PresentationFormat>
  <Paragraphs>263</Paragraphs>
  <Slides>51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6" baseType="lpstr">
      <vt:lpstr>Arial</vt:lpstr>
      <vt:lpstr>Century Gothic</vt:lpstr>
      <vt:lpstr>Courier New</vt:lpstr>
      <vt:lpstr>PTRoot</vt:lpstr>
      <vt:lpstr>Книги в формате 16 x 9</vt:lpstr>
      <vt:lpstr>Автоматизация разработки и эксплуатации программного обеспечения</vt:lpstr>
      <vt:lpstr>Виды занятий</vt:lpstr>
      <vt:lpstr>Зачем этот курс?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Мнение о DevOps-е непосвящённых сотрудников</vt:lpstr>
      <vt:lpstr>Лабораторные работы</vt:lpstr>
      <vt:lpstr>Часть 1 – DevOps</vt:lpstr>
      <vt:lpstr>Что такое DevOps?</vt:lpstr>
      <vt:lpstr>Почему DevOps?</vt:lpstr>
      <vt:lpstr>Почему DevOps?</vt:lpstr>
      <vt:lpstr>Зачем DevOps?</vt:lpstr>
      <vt:lpstr>Цели DevOps</vt:lpstr>
      <vt:lpstr>DevOps или SRE?</vt:lpstr>
      <vt:lpstr>Что нужно DevOps/SR-инженеру?</vt:lpstr>
      <vt:lpstr>Чем занимается DevOps-инженер</vt:lpstr>
      <vt:lpstr>Чем занимается DevOps-инженер</vt:lpstr>
      <vt:lpstr>Чем занимается SRE-инженер</vt:lpstr>
      <vt:lpstr>Чем занимается SRE-инженер</vt:lpstr>
      <vt:lpstr>Чем занимается SRE-инженер</vt:lpstr>
      <vt:lpstr>Основные термины</vt:lpstr>
      <vt:lpstr>Основные процессы</vt:lpstr>
      <vt:lpstr>Презентация PowerPoint</vt:lpstr>
      <vt:lpstr>Инфраструктура как код (IaC)</vt:lpstr>
      <vt:lpstr>Где размещать проект?</vt:lpstr>
      <vt:lpstr>Презентация PowerPoint</vt:lpstr>
      <vt:lpstr>Часть 2 – Виртуализация и</vt:lpstr>
      <vt:lpstr>Виртуализация</vt:lpstr>
      <vt:lpstr>Классификация виртуализации</vt:lpstr>
      <vt:lpstr>Гипервизоры</vt:lpstr>
      <vt:lpstr>Облачные решения</vt:lpstr>
      <vt:lpstr>Презентация PowerPoint</vt:lpstr>
      <vt:lpstr>Презентация PowerPoint</vt:lpstr>
      <vt:lpstr>Часть 3 – GNU/Linux</vt:lpstr>
      <vt:lpstr>GNU/Linux</vt:lpstr>
      <vt:lpstr>Командная оболочка</vt:lpstr>
      <vt:lpstr>chroot</vt:lpstr>
      <vt:lpstr>Super user</vt:lpstr>
      <vt:lpstr>Установка ПО</vt:lpstr>
      <vt:lpstr>Управление процессами</vt:lpstr>
      <vt:lpstr>Управление файлами</vt:lpstr>
      <vt:lpstr>Управление файлами</vt:lpstr>
      <vt:lpstr>Управление файлами</vt:lpstr>
      <vt:lpstr>Управление разделами</vt:lpstr>
      <vt:lpstr>Управление системой</vt:lpstr>
      <vt:lpstr>Управление пользователями</vt:lpstr>
      <vt:lpstr>Управление сетью</vt:lpstr>
      <vt:lpstr>Ваши вопросы?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2018-02-13T00:36:34Z</dcterms:created>
  <dcterms:modified xsi:type="dcterms:W3CDTF">2024-09-04T17:38:56Z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