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60"/>
  </p:notesMasterIdLst>
  <p:handoutMasterIdLst>
    <p:handoutMasterId r:id="rId61"/>
  </p:handoutMasterIdLst>
  <p:sldIdLst>
    <p:sldId id="264" r:id="rId5"/>
    <p:sldId id="256" r:id="rId6"/>
    <p:sldId id="278" r:id="rId7"/>
    <p:sldId id="317" r:id="rId8"/>
    <p:sldId id="316" r:id="rId9"/>
    <p:sldId id="320" r:id="rId10"/>
    <p:sldId id="315" r:id="rId11"/>
    <p:sldId id="279" r:id="rId12"/>
    <p:sldId id="280" r:id="rId13"/>
    <p:sldId id="276" r:id="rId14"/>
    <p:sldId id="281" r:id="rId15"/>
    <p:sldId id="261" r:id="rId16"/>
    <p:sldId id="282" r:id="rId17"/>
    <p:sldId id="283" r:id="rId18"/>
    <p:sldId id="284" r:id="rId19"/>
    <p:sldId id="285" r:id="rId20"/>
    <p:sldId id="287" r:id="rId21"/>
    <p:sldId id="303" r:id="rId22"/>
    <p:sldId id="286" r:id="rId23"/>
    <p:sldId id="310" r:id="rId24"/>
    <p:sldId id="296" r:id="rId25"/>
    <p:sldId id="297" r:id="rId26"/>
    <p:sldId id="311" r:id="rId27"/>
    <p:sldId id="263" r:id="rId28"/>
    <p:sldId id="318" r:id="rId29"/>
    <p:sldId id="288" r:id="rId30"/>
    <p:sldId id="265" r:id="rId31"/>
    <p:sldId id="289" r:id="rId32"/>
    <p:sldId id="290" r:id="rId33"/>
    <p:sldId id="291" r:id="rId34"/>
    <p:sldId id="294" r:id="rId35"/>
    <p:sldId id="295" r:id="rId36"/>
    <p:sldId id="266" r:id="rId37"/>
    <p:sldId id="267" r:id="rId38"/>
    <p:sldId id="292" r:id="rId39"/>
    <p:sldId id="313" r:id="rId40"/>
    <p:sldId id="298" r:id="rId41"/>
    <p:sldId id="299" r:id="rId42"/>
    <p:sldId id="300" r:id="rId43"/>
    <p:sldId id="301" r:id="rId44"/>
    <p:sldId id="302" r:id="rId45"/>
    <p:sldId id="269" r:id="rId46"/>
    <p:sldId id="271" r:id="rId47"/>
    <p:sldId id="293" r:id="rId48"/>
    <p:sldId id="270" r:id="rId49"/>
    <p:sldId id="321" r:id="rId50"/>
    <p:sldId id="308" r:id="rId51"/>
    <p:sldId id="307" r:id="rId52"/>
    <p:sldId id="309" r:id="rId53"/>
    <p:sldId id="306" r:id="rId54"/>
    <p:sldId id="268" r:id="rId55"/>
    <p:sldId id="314" r:id="rId56"/>
    <p:sldId id="273" r:id="rId57"/>
    <p:sldId id="272" r:id="rId58"/>
    <p:sldId id="312" r:id="rId59"/>
  </p:sldIdLst>
  <p:sldSz cx="12188825" cy="6858000"/>
  <p:notesSz cx="6858000" cy="9144000"/>
  <p:defaultTextStyle>
    <a:defPPr rtl="0">
      <a:defRPr lang="ru-ru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E739CA-A181-4271-B902-8F8B6D47A709}" v="427" dt="2023-10-01T19:35:43.804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31" autoAdjust="0"/>
    <p:restoredTop sz="94660"/>
  </p:normalViewPr>
  <p:slideViewPr>
    <p:cSldViewPr showGuides="1">
      <p:cViewPr varScale="1">
        <p:scale>
          <a:sx n="158" d="100"/>
          <a:sy n="158" d="100"/>
        </p:scale>
        <p:origin x="208" y="400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0" d="100"/>
          <a:sy n="90" d="100"/>
        </p:scale>
        <p:origin x="3774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microsoft.com/office/2016/11/relationships/changesInfo" Target="changesInfos/changesInfo1.xml"/><Relationship Id="rId5" Type="http://schemas.openxmlformats.org/officeDocument/2006/relationships/slide" Target="slides/slide1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microsoft.com/office/2015/10/relationships/revisionInfo" Target="revisionInfo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Алексей Якубов" userId="a704a84609ee4b3f" providerId="LiveId" clId="{F98EE094-1638-4042-870F-AD154A0B0BC0}"/>
    <pc:docChg chg="delSld modSld modShowInfo">
      <pc:chgData name="Алексей Якубов" userId="a704a84609ee4b3f" providerId="LiveId" clId="{F98EE094-1638-4042-870F-AD154A0B0BC0}" dt="2023-10-02T07:18:02.025" v="7" actId="2744"/>
      <pc:docMkLst>
        <pc:docMk/>
      </pc:docMkLst>
      <pc:sldChg chg="del">
        <pc:chgData name="Алексей Якубов" userId="a704a84609ee4b3f" providerId="LiveId" clId="{F98EE094-1638-4042-870F-AD154A0B0BC0}" dt="2023-10-01T20:54:31.469" v="0" actId="2696"/>
        <pc:sldMkLst>
          <pc:docMk/>
          <pc:sldMk cId="3889807528" sldId="319"/>
        </pc:sldMkLst>
      </pc:sldChg>
      <pc:sldChg chg="modNotesTx">
        <pc:chgData name="Алексей Якубов" userId="a704a84609ee4b3f" providerId="LiveId" clId="{F98EE094-1638-4042-870F-AD154A0B0BC0}" dt="2023-10-01T20:54:58.349" v="6" actId="20577"/>
        <pc:sldMkLst>
          <pc:docMk/>
          <pc:sldMk cId="1676381911" sldId="32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8484CA07-C5E7-423F-8A89-CDEFB98BBBBD}" type="datetime1">
              <a:rPr lang="ru-RU" smtClean="0">
                <a:solidFill>
                  <a:schemeClr val="tx2"/>
                </a:solidFill>
              </a:rPr>
              <a:pPr algn="r" rtl="0"/>
              <a:t>01.10.2023</a:t>
            </a:fld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CFD77566-CD65-4859-9FA1-43956DC85B8C}" type="slidenum">
              <a:rPr lang="ru-RU" smtClean="0">
                <a:solidFill>
                  <a:schemeClr val="tx2"/>
                </a:solidFill>
              </a:rPr>
              <a:pPr algn="r" rtl="0"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398E138F-070A-4ABE-8680-EE3B75046655}" type="datetime1">
              <a:rPr lang="ru-RU" smtClean="0"/>
              <a:pPr/>
              <a:t>01.10.2023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6F01-7154-41E0-B48B-A6921757531A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286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 rtlCol="0">
            <a:normAutofit/>
          </a:bodyPr>
          <a:lstStyle>
            <a:lvl1pPr algn="l" rtl="0">
              <a:lnSpc>
                <a:spcPct val="90000"/>
              </a:lnSpc>
              <a:defRPr sz="5400" b="1" cap="none" baseline="0"/>
            </a:lvl1pPr>
          </a:lstStyle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5A54A38-064E-4FD3-ADDA-813D070CCDEC}" type="datetime1">
              <a:rPr lang="ru-RU" smtClean="0"/>
              <a:pPr/>
              <a:t>01.10.2023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 rtlCol="0"/>
          <a:lstStyle>
            <a:lvl1pPr>
              <a:defRPr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E96D35B-A72A-47CE-BC7F-8E47A98042F7}" type="datetime1">
              <a:rPr lang="ru-RU" smtClean="0"/>
              <a:pPr/>
              <a:t>01.10.2023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 baseline="0"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6F05FC7-2B8E-409D-848C-109CED0920CB}" type="datetime1">
              <a:rPr lang="ru-RU" smtClean="0"/>
              <a:pPr/>
              <a:t>01.10.2023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A60BA0E-20D0-4E7C-B286-26C960A6788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rtlCol="0" anchor="t">
            <a:normAutofit/>
          </a:bodyPr>
          <a:lstStyle>
            <a:lvl1pPr algn="l" rtl="0">
              <a:defRPr sz="5400" b="1" cap="none" baseline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54A55CC-0A00-4078-B471-E82144E029E5}" type="datetime1">
              <a:rPr lang="ru-RU" smtClean="0"/>
              <a:pPr/>
              <a:t>01.10.2023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929E139-3DCD-45B3-A256-BC4A45460039}" type="datetime1">
              <a:rPr lang="ru-RU" smtClean="0"/>
              <a:pPr/>
              <a:t>01.10.2023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0E3CC68-AEAE-47A6-9F44-4FA6ECD045F6}" type="datetime1">
              <a:rPr lang="ru-RU" smtClean="0"/>
              <a:pPr/>
              <a:t>01.10.2023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AF61297-96D5-47D9-A057-97E3A0064DBB}" type="datetime1">
              <a:rPr lang="ru-RU" smtClean="0"/>
              <a:pPr/>
              <a:t>01.10.2023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3A3AD06-A2F7-42F2-8394-5FE48A31B1CA}" type="datetime1">
              <a:rPr lang="ru-RU" smtClean="0"/>
              <a:pPr/>
              <a:t>01.10.2023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E9F9B5-42A6-4D3C-A117-7204DD0BD50D}" type="datetime1">
              <a:rPr lang="ru-RU" smtClean="0"/>
              <a:pPr/>
              <a:t>01.10.2023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40EAA6FA-49D8-40F0-9874-72AAFBF9C152}" type="datetime1">
              <a:rPr lang="ru-RU" smtClean="0"/>
              <a:pPr/>
              <a:t>01.10.2023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kubernetes.io/" TargetMode="External"/><Relationship Id="rId2" Type="http://schemas.openxmlformats.org/officeDocument/2006/relationships/hyperlink" Target="https://thesecretlivesofdata.com/raft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oogle.com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06181" y="1124745"/>
            <a:ext cx="6912768" cy="3672682"/>
          </a:xfrm>
        </p:spPr>
        <p:txBody>
          <a:bodyPr rtlCol="0">
            <a:normAutofit fontScale="90000"/>
          </a:bodyPr>
          <a:lstStyle/>
          <a:p>
            <a:r>
              <a:rPr lang="ru-RU" b="1" dirty="0"/>
              <a:t>Автоматизация разработки и эксплуатации программного обеспечения</a:t>
            </a:r>
            <a:br>
              <a:rPr lang="ru-RU" b="1" dirty="0"/>
            </a:br>
            <a:r>
              <a:rPr lang="ru-RU" b="1" dirty="0"/>
              <a:t>(осень 202</a:t>
            </a:r>
            <a:r>
              <a:rPr lang="en-US" b="1" dirty="0"/>
              <a:t>3</a:t>
            </a:r>
            <a:r>
              <a:rPr lang="ru-RU" b="1" dirty="0"/>
              <a:t> года)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50196" y="5110955"/>
            <a:ext cx="7008574" cy="1244600"/>
          </a:xfrm>
        </p:spPr>
        <p:txBody>
          <a:bodyPr rtlCol="0"/>
          <a:lstStyle/>
          <a:p>
            <a:pPr rtl="0"/>
            <a:r>
              <a:rPr lang="ru-RU" dirty="0"/>
              <a:t>ИУ-5,</a:t>
            </a:r>
            <a:r>
              <a:rPr lang="en-US" dirty="0"/>
              <a:t> </a:t>
            </a:r>
            <a:r>
              <a:rPr lang="ru-RU" dirty="0"/>
              <a:t>бакалавриат, курс по выбору</a:t>
            </a:r>
          </a:p>
        </p:txBody>
      </p:sp>
      <p:pic>
        <p:nvPicPr>
          <p:cNvPr id="4" name="Picture 2" descr="C:\Users\Исот\Pictures\Герб МГТУ-01.png">
            <a:extLst>
              <a:ext uri="{FF2B5EF4-FFF2-40B4-BE49-F238E27FC236}">
                <a16:creationId xmlns:a16="http://schemas.microsoft.com/office/drawing/2014/main" id="{EE76600C-C98C-4D08-A492-790A8D5720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2804" y="260648"/>
            <a:ext cx="2308250" cy="2711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579E58-B556-AB6C-E3DD-67FE0EC18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Kubernetes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031D98-8EE8-C27C-46F4-935FBDBAD5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Самодостаточный инструмент контейнерной </a:t>
            </a:r>
            <a:r>
              <a:rPr lang="ru-RU" dirty="0" err="1"/>
              <a:t>оркестрации</a:t>
            </a:r>
            <a:r>
              <a:rPr lang="ru-RU" dirty="0"/>
              <a:t> со множеством встроенных сервисов.</a:t>
            </a:r>
          </a:p>
          <a:p>
            <a:pPr>
              <a:buFontTx/>
              <a:buChar char="-"/>
            </a:pPr>
            <a:r>
              <a:rPr lang="ru-RU" dirty="0"/>
              <a:t>Автоматизация развертывания</a:t>
            </a:r>
          </a:p>
          <a:p>
            <a:pPr>
              <a:buFontTx/>
              <a:buChar char="-"/>
            </a:pPr>
            <a:r>
              <a:rPr lang="ru-US" dirty="0"/>
              <a:t>Мастшабирование (горизонтальное и вертикальное)</a:t>
            </a:r>
          </a:p>
          <a:p>
            <a:pPr>
              <a:buFontTx/>
              <a:buChar char="-"/>
            </a:pPr>
            <a:r>
              <a:rPr lang="en-US" dirty="0"/>
              <a:t>Self-healing</a:t>
            </a:r>
          </a:p>
          <a:p>
            <a:pPr>
              <a:buFontTx/>
              <a:buChar char="-"/>
            </a:pPr>
            <a:r>
              <a:rPr lang="ru-US" dirty="0"/>
              <a:t>Основан на технологии контейнеризации (включая </a:t>
            </a:r>
            <a:r>
              <a:rPr lang="en-US" dirty="0"/>
              <a:t>docker)</a:t>
            </a:r>
            <a:endParaRPr lang="ru-RU" dirty="0"/>
          </a:p>
          <a:p>
            <a:pPr>
              <a:buFontTx/>
              <a:buChar char="-"/>
            </a:pPr>
            <a:r>
              <a:rPr lang="ru-RU" dirty="0"/>
              <a:t>Стандарт индустрии</a:t>
            </a:r>
            <a:endParaRPr lang="ru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0AF48E47-0131-432A-A398-DAA81B6FB9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64993" y="4796991"/>
            <a:ext cx="2123832" cy="2060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378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DB990D-CA46-E844-AD80-65CD6BA73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Взаимодействие с кластером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4B8535-1D65-4E26-CE86-9334F41178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US" dirty="0"/>
              <a:t>Для взаимодейсвтия с кластером используется специальная утилита </a:t>
            </a:r>
            <a:r>
              <a:rPr lang="en-US" dirty="0" err="1"/>
              <a:t>kubectl</a:t>
            </a:r>
            <a:endParaRPr lang="ru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D6CD16-0C72-EB55-E2E1-0A28F4DDD852}"/>
              </a:ext>
            </a:extLst>
          </p:cNvPr>
          <p:cNvSpPr txBox="1"/>
          <p:nvPr/>
        </p:nvSpPr>
        <p:spPr>
          <a:xfrm>
            <a:off x="579587" y="3774717"/>
            <a:ext cx="11350843" cy="95385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799" dirty="0">
                <a:solidFill>
                  <a:srgbClr val="000000"/>
                </a:solidFill>
                <a:latin typeface="Menlo" panose="020B0609030804020204" pitchFamily="49" charset="0"/>
              </a:rPr>
              <a:t>alias k="</a:t>
            </a:r>
            <a:r>
              <a:rPr lang="en-US" sz="2799" dirty="0" err="1">
                <a:solidFill>
                  <a:srgbClr val="000000"/>
                </a:solidFill>
                <a:latin typeface="Menlo" panose="020B0609030804020204" pitchFamily="49" charset="0"/>
              </a:rPr>
              <a:t>kubectl</a:t>
            </a:r>
            <a:r>
              <a:rPr lang="en-US" sz="2799" dirty="0">
                <a:solidFill>
                  <a:srgbClr val="000000"/>
                </a:solidFill>
                <a:latin typeface="Menlo" panose="020B0609030804020204" pitchFamily="49" charset="0"/>
              </a:rPr>
              <a:t>"</a:t>
            </a:r>
          </a:p>
          <a:p>
            <a:r>
              <a:rPr lang="en-US" sz="2799" dirty="0">
                <a:solidFill>
                  <a:srgbClr val="000000"/>
                </a:solidFill>
                <a:latin typeface="Menlo" panose="020B0609030804020204" pitchFamily="49" charset="0"/>
              </a:rPr>
              <a:t>complete -o default -o </a:t>
            </a:r>
            <a:r>
              <a:rPr lang="en-US" sz="2799" dirty="0" err="1">
                <a:solidFill>
                  <a:srgbClr val="000000"/>
                </a:solidFill>
                <a:latin typeface="Menlo" panose="020B0609030804020204" pitchFamily="49" charset="0"/>
              </a:rPr>
              <a:t>nospace</a:t>
            </a:r>
            <a:r>
              <a:rPr lang="en-US" sz="2799" dirty="0">
                <a:solidFill>
                  <a:srgbClr val="000000"/>
                </a:solidFill>
                <a:latin typeface="Menlo" panose="020B0609030804020204" pitchFamily="49" charset="0"/>
              </a:rPr>
              <a:t> -F __</a:t>
            </a:r>
            <a:r>
              <a:rPr lang="en-US" sz="2799" dirty="0" err="1">
                <a:solidFill>
                  <a:srgbClr val="000000"/>
                </a:solidFill>
                <a:latin typeface="Menlo" panose="020B0609030804020204" pitchFamily="49" charset="0"/>
              </a:rPr>
              <a:t>start_kubectl</a:t>
            </a:r>
            <a:r>
              <a:rPr lang="en-US" sz="2799" dirty="0">
                <a:solidFill>
                  <a:srgbClr val="000000"/>
                </a:solidFill>
                <a:latin typeface="Menlo" panose="020B0609030804020204" pitchFamily="49" charset="0"/>
              </a:rPr>
              <a:t> k</a:t>
            </a:r>
          </a:p>
        </p:txBody>
      </p:sp>
    </p:spTree>
    <p:extLst>
      <p:ext uri="{BB962C8B-B14F-4D97-AF65-F5344CB8AC3E}">
        <p14:creationId xmlns:p14="http://schemas.microsoft.com/office/powerpoint/2010/main" val="2057071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17B28-FD42-485B-62C1-4887FB817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US" dirty="0"/>
              <a:t>Устройство кластера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370261-9AF4-50D0-0E9C-33178C6299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981" y="1628800"/>
            <a:ext cx="10512862" cy="31298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US" dirty="0"/>
              <a:t>Нода (</a:t>
            </a:r>
            <a:r>
              <a:rPr lang="en-US" dirty="0"/>
              <a:t>Node) – </a:t>
            </a:r>
            <a:r>
              <a:rPr lang="ru-RU" dirty="0"/>
              <a:t>это физический сервер, который подключен к кластеру, на нем выполняется полезная нагрузка.</a:t>
            </a:r>
          </a:p>
          <a:p>
            <a:pPr marL="0" indent="0">
              <a:buNone/>
            </a:pPr>
            <a:r>
              <a:rPr lang="ru-RU" dirty="0"/>
              <a:t>Остальные </a:t>
            </a:r>
            <a:r>
              <a:rPr lang="ru-RU" dirty="0" err="1"/>
              <a:t>ноды</a:t>
            </a:r>
            <a:r>
              <a:rPr lang="ru-RU" dirty="0"/>
              <a:t> – </a:t>
            </a:r>
            <a:r>
              <a:rPr lang="ru-RU" dirty="0" err="1"/>
              <a:t>воркеры</a:t>
            </a:r>
            <a:r>
              <a:rPr lang="ru-RU" dirty="0"/>
              <a:t>, на них запускаются приложения. Их уже может быть десятки или сотни</a:t>
            </a:r>
            <a:endParaRPr lang="ru-US" dirty="0"/>
          </a:p>
        </p:txBody>
      </p:sp>
    </p:spTree>
    <p:extLst>
      <p:ext uri="{BB962C8B-B14F-4D97-AF65-F5344CB8AC3E}">
        <p14:creationId xmlns:p14="http://schemas.microsoft.com/office/powerpoint/2010/main" val="507866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4BB9A2-FE90-6498-5EE3-060B06188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Master </a:t>
            </a:r>
            <a:r>
              <a:rPr lang="ru-US" dirty="0"/>
              <a:t>ноды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49CE5A-3E52-D7A3-75C0-DCF28FDAB7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Мастер </a:t>
            </a:r>
            <a:r>
              <a:rPr lang="ru-RU" dirty="0" err="1"/>
              <a:t>ноды</a:t>
            </a:r>
            <a:r>
              <a:rPr lang="ru-RU" dirty="0"/>
              <a:t> – это (системные сервера, на которых работаю «мозги» кластера), мастер </a:t>
            </a:r>
            <a:r>
              <a:rPr lang="ru-RU" dirty="0" err="1"/>
              <a:t>ноды</a:t>
            </a:r>
            <a:r>
              <a:rPr lang="ru-RU" dirty="0"/>
              <a:t> образуют </a:t>
            </a:r>
            <a:r>
              <a:rPr lang="en-US" dirty="0"/>
              <a:t>control-plane</a:t>
            </a:r>
            <a:r>
              <a:rPr lang="ru-RU" dirty="0"/>
              <a:t>. В зависимости от требований к отказоустойчивости мастер </a:t>
            </a:r>
            <a:r>
              <a:rPr lang="ru-RU" dirty="0" err="1"/>
              <a:t>нод</a:t>
            </a:r>
            <a:r>
              <a:rPr lang="ru-RU" dirty="0"/>
              <a:t> может быть 1-3-5-7 и </a:t>
            </a:r>
            <a:r>
              <a:rPr lang="ru-RU" dirty="0" err="1"/>
              <a:t>тд</a:t>
            </a:r>
            <a:r>
              <a:rPr lang="ru-RU" dirty="0"/>
              <a:t> штук на весь кластер.</a:t>
            </a:r>
          </a:p>
          <a:p>
            <a:pPr marL="0" indent="0">
              <a:buNone/>
            </a:pPr>
            <a:endParaRPr lang="ru-US" dirty="0"/>
          </a:p>
        </p:txBody>
      </p:sp>
    </p:spTree>
    <p:extLst>
      <p:ext uri="{BB962C8B-B14F-4D97-AF65-F5344CB8AC3E}">
        <p14:creationId xmlns:p14="http://schemas.microsoft.com/office/powerpoint/2010/main" val="220075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574C26-4C21-76F0-AA9D-45469F4D7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Worker </a:t>
            </a:r>
            <a:r>
              <a:rPr lang="ru-US" dirty="0"/>
              <a:t>ноды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56F5EA-B33C-EC6F-4D97-3F2FE4A69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Остальные </a:t>
            </a:r>
            <a:r>
              <a:rPr lang="ru-RU" dirty="0" err="1"/>
              <a:t>ноды</a:t>
            </a:r>
            <a:r>
              <a:rPr lang="ru-RU" dirty="0"/>
              <a:t> – </a:t>
            </a:r>
            <a:r>
              <a:rPr lang="ru-RU" dirty="0" err="1"/>
              <a:t>воркеры</a:t>
            </a:r>
            <a:r>
              <a:rPr lang="ru-RU" dirty="0"/>
              <a:t>, на них запускаются приложения. Их уже может быть десятки или сотни</a:t>
            </a:r>
            <a:endParaRPr lang="ru-US" dirty="0"/>
          </a:p>
          <a:p>
            <a:pPr marL="0" indent="0">
              <a:buNone/>
            </a:pPr>
            <a:endParaRPr lang="ru-US" dirty="0"/>
          </a:p>
        </p:txBody>
      </p:sp>
    </p:spTree>
    <p:extLst>
      <p:ext uri="{BB962C8B-B14F-4D97-AF65-F5344CB8AC3E}">
        <p14:creationId xmlns:p14="http://schemas.microsoft.com/office/powerpoint/2010/main" val="34725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486A64-BB1F-E16E-44A7-6A7F5D912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US" dirty="0"/>
              <a:t>Компоненты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4ECCB1-E092-CE50-3352-E04367B9B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Control plane</a:t>
            </a:r>
            <a:endParaRPr lang="ru-RU" dirty="0"/>
          </a:p>
          <a:p>
            <a:r>
              <a:rPr lang="en-US" dirty="0"/>
              <a:t>API server</a:t>
            </a:r>
          </a:p>
          <a:p>
            <a:r>
              <a:rPr lang="en-US" dirty="0"/>
              <a:t>Controller manger</a:t>
            </a:r>
          </a:p>
          <a:p>
            <a:r>
              <a:rPr lang="en-US" dirty="0"/>
              <a:t>Scheduler</a:t>
            </a:r>
          </a:p>
          <a:p>
            <a:r>
              <a:rPr lang="en-US" dirty="0"/>
              <a:t>Cloud controller manager</a:t>
            </a:r>
            <a:r>
              <a:rPr lang="ru-RU" dirty="0"/>
              <a:t> </a:t>
            </a:r>
            <a:r>
              <a:rPr lang="en-US" dirty="0"/>
              <a:t>*</a:t>
            </a:r>
            <a:endParaRPr lang="ru-RU" dirty="0"/>
          </a:p>
          <a:p>
            <a:r>
              <a:rPr lang="en-US" dirty="0" err="1"/>
              <a:t>Etcd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Worker node</a:t>
            </a:r>
          </a:p>
          <a:p>
            <a:r>
              <a:rPr lang="en-US" dirty="0" err="1"/>
              <a:t>Kubelet</a:t>
            </a:r>
            <a:endParaRPr lang="en-US" dirty="0"/>
          </a:p>
          <a:p>
            <a:r>
              <a:rPr lang="en-US" dirty="0" err="1"/>
              <a:t>Kube</a:t>
            </a:r>
            <a:r>
              <a:rPr lang="en-US" dirty="0"/>
              <a:t>-proxy</a:t>
            </a:r>
          </a:p>
          <a:p>
            <a:pPr marL="0" indent="0">
              <a:buNone/>
            </a:pPr>
            <a:endParaRPr lang="en-US" dirty="0"/>
          </a:p>
          <a:p>
            <a:endParaRPr lang="ru-US" dirty="0"/>
          </a:p>
        </p:txBody>
      </p:sp>
      <p:pic>
        <p:nvPicPr>
          <p:cNvPr id="11266" name="Picture 2" descr="Kubernetes-in-Kubernetes and the WEDOS PXE bootable server farm | Kubernetes">
            <a:extLst>
              <a:ext uri="{FF2B5EF4-FFF2-40B4-BE49-F238E27FC236}">
                <a16:creationId xmlns:a16="http://schemas.microsoft.com/office/drawing/2014/main" id="{7A8415B2-49C8-F890-6895-DE113F6288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851" y="1582145"/>
            <a:ext cx="5377974" cy="5167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30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EB6FC6-42E8-E49D-AAEE-057398890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API server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F7245C-BE0B-BFE0-463A-C94AC21F72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Сервер </a:t>
            </a:r>
            <a:r>
              <a:rPr lang="en-US" dirty="0"/>
              <a:t>API — </a:t>
            </a:r>
            <a:r>
              <a:rPr lang="ru-RU" dirty="0"/>
              <a:t>компонент </a:t>
            </a:r>
            <a:r>
              <a:rPr lang="en-US" dirty="0"/>
              <a:t>Kubernetes </a:t>
            </a:r>
            <a:r>
              <a:rPr lang="ru-RU" dirty="0"/>
              <a:t>панели управления, который представляет </a:t>
            </a:r>
            <a:r>
              <a:rPr lang="en-US" dirty="0"/>
              <a:t>API Kubernetes. API-</a:t>
            </a:r>
            <a:r>
              <a:rPr lang="ru-RU" dirty="0"/>
              <a:t>сервер — это клиентская часть панели управления </a:t>
            </a:r>
            <a:r>
              <a:rPr lang="en-US" dirty="0"/>
              <a:t>Kubernetes.</a:t>
            </a:r>
            <a:endParaRPr lang="ru-US" dirty="0"/>
          </a:p>
        </p:txBody>
      </p:sp>
    </p:spTree>
    <p:extLst>
      <p:ext uri="{BB962C8B-B14F-4D97-AF65-F5344CB8AC3E}">
        <p14:creationId xmlns:p14="http://schemas.microsoft.com/office/powerpoint/2010/main" val="412421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EB7A30-FF4B-CBF6-D0A2-EBE0F2DC0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etcd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A6AFC4-45BC-0849-3677-F9700B25B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Распределённое и высоконадёжное хранилище данных в формате "ключ-значение", которое используется как основное хранилище всех данных кластера в </a:t>
            </a:r>
            <a:r>
              <a:rPr lang="en-US" dirty="0"/>
              <a:t>Kubernetes.</a:t>
            </a:r>
            <a:endParaRPr lang="ru-US" dirty="0"/>
          </a:p>
        </p:txBody>
      </p:sp>
      <p:pic>
        <p:nvPicPr>
          <p:cNvPr id="3074" name="Picture 2" descr="CNCF Branding | etcd">
            <a:extLst>
              <a:ext uri="{FF2B5EF4-FFF2-40B4-BE49-F238E27FC236}">
                <a16:creationId xmlns:a16="http://schemas.microsoft.com/office/drawing/2014/main" id="{F5D8F2C8-D9D5-593D-CD4F-022B83835E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532" y="4850536"/>
            <a:ext cx="4320480" cy="1550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86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0E56DE-624D-B177-6A65-D4608DB14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 </a:t>
            </a:r>
            <a:r>
              <a:rPr lang="ru-US" dirty="0"/>
              <a:t>теорема</a:t>
            </a:r>
          </a:p>
        </p:txBody>
      </p:sp>
      <p:pic>
        <p:nvPicPr>
          <p:cNvPr id="7170" name="Picture 2" descr="Apache Cassandra — Национальная библиотека им. Н. Э. Баумана">
            <a:extLst>
              <a:ext uri="{FF2B5EF4-FFF2-40B4-BE49-F238E27FC236}">
                <a16:creationId xmlns:a16="http://schemas.microsoft.com/office/drawing/2014/main" id="{96CF509B-C44C-136B-0DAA-B100CA5C3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324" y="1094490"/>
            <a:ext cx="6643630" cy="5004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3AD69A-4CAE-F1FE-60CC-748EC9970237}"/>
              </a:ext>
            </a:extLst>
          </p:cNvPr>
          <p:cNvSpPr txBox="1"/>
          <p:nvPr/>
        </p:nvSpPr>
        <p:spPr>
          <a:xfrm>
            <a:off x="1114001" y="1696956"/>
            <a:ext cx="5771231" cy="1384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US" sz="2799" dirty="0"/>
              <a:t>Согласованность</a:t>
            </a:r>
            <a:r>
              <a:rPr lang="en-US" sz="2799" dirty="0"/>
              <a:t> C</a:t>
            </a:r>
          </a:p>
          <a:p>
            <a:r>
              <a:rPr lang="ru-US" sz="2799" dirty="0"/>
              <a:t>Доступность </a:t>
            </a:r>
            <a:r>
              <a:rPr lang="en-US" sz="2799" dirty="0"/>
              <a:t>A</a:t>
            </a:r>
            <a:endParaRPr lang="ru-US" sz="2799" dirty="0"/>
          </a:p>
          <a:p>
            <a:r>
              <a:rPr lang="ru-US" sz="2799" dirty="0"/>
              <a:t>Устройчивость к разделению</a:t>
            </a:r>
            <a:r>
              <a:rPr lang="en-US" sz="2799" dirty="0"/>
              <a:t> P</a:t>
            </a:r>
            <a:endParaRPr lang="ru-US" sz="2799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1E1ADD-AFEE-8068-CAA4-3EA085A039EA}"/>
              </a:ext>
            </a:extLst>
          </p:cNvPr>
          <p:cNvSpPr txBox="1"/>
          <p:nvPr/>
        </p:nvSpPr>
        <p:spPr>
          <a:xfrm>
            <a:off x="739153" y="5683521"/>
            <a:ext cx="5864180" cy="8305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399" dirty="0"/>
              <a:t>Алгоритм консенсуса </a:t>
            </a:r>
            <a:r>
              <a:rPr lang="en-US" sz="2399" dirty="0"/>
              <a:t>RAFT</a:t>
            </a:r>
          </a:p>
          <a:p>
            <a:r>
              <a:rPr lang="en-US" sz="2399" dirty="0"/>
              <a:t>https://</a:t>
            </a:r>
            <a:r>
              <a:rPr lang="en-US" sz="2399" dirty="0" err="1"/>
              <a:t>thesecretlivesofdata.com</a:t>
            </a:r>
            <a:r>
              <a:rPr lang="en-US" sz="2399" dirty="0"/>
              <a:t>/raft/</a:t>
            </a:r>
            <a:endParaRPr lang="ru-US" sz="2399" dirty="0"/>
          </a:p>
        </p:txBody>
      </p:sp>
    </p:spTree>
    <p:extLst>
      <p:ext uri="{BB962C8B-B14F-4D97-AF65-F5344CB8AC3E}">
        <p14:creationId xmlns:p14="http://schemas.microsoft.com/office/powerpoint/2010/main" val="440914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99CCC3-D62B-75AF-B194-654832435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Scheduler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CEE6C0-3CF6-1FB0-4DE8-9A24D580F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Kube</a:t>
            </a:r>
            <a:r>
              <a:rPr lang="en-US" dirty="0"/>
              <a:t>-scheduler </a:t>
            </a:r>
            <a:r>
              <a:rPr lang="ru-RU" dirty="0"/>
              <a:t>выбирает </a:t>
            </a:r>
            <a:r>
              <a:rPr lang="ru-RU" dirty="0" err="1"/>
              <a:t>ноду</a:t>
            </a:r>
            <a:r>
              <a:rPr lang="ru-RU" dirty="0"/>
              <a:t>, на которой возможно запустить пользовательское приложение. </a:t>
            </a:r>
          </a:p>
          <a:p>
            <a:pPr marL="0" indent="0">
              <a:buNone/>
            </a:pPr>
            <a:r>
              <a:rPr lang="ru-RU" dirty="0"/>
              <a:t>При планировании развёртывания подов на узлах учитываются множество факторов, включая требования к ресурсам, ограничения, связанные с аппаратными/программными политиками, принадлежности (</a:t>
            </a:r>
            <a:r>
              <a:rPr lang="en-US" dirty="0"/>
              <a:t>affinity) </a:t>
            </a:r>
            <a:r>
              <a:rPr lang="ru-RU" dirty="0"/>
              <a:t>и непринадлежности (</a:t>
            </a:r>
            <a:r>
              <a:rPr lang="en-US" dirty="0"/>
              <a:t>anti-affinity) </a:t>
            </a:r>
            <a:r>
              <a:rPr lang="ru-RU" dirty="0"/>
              <a:t>узлов/подов, местонахождения данных, предельных сроков.</a:t>
            </a:r>
          </a:p>
          <a:p>
            <a:pPr marL="0" indent="0">
              <a:buNone/>
            </a:pPr>
            <a:br>
              <a:rPr lang="ru-RU" dirty="0"/>
            </a:br>
            <a:endParaRPr lang="ru-US" dirty="0"/>
          </a:p>
        </p:txBody>
      </p:sp>
    </p:spTree>
    <p:extLst>
      <p:ext uri="{BB962C8B-B14F-4D97-AF65-F5344CB8AC3E}">
        <p14:creationId xmlns:p14="http://schemas.microsoft.com/office/powerpoint/2010/main" val="636710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E645F2-201F-2BC2-2F33-A3EB52AAE8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Основы</a:t>
            </a:r>
            <a:br>
              <a:rPr lang="ru-RU" dirty="0"/>
            </a:br>
            <a:r>
              <a:rPr lang="en-US" dirty="0"/>
              <a:t>Kubernetes</a:t>
            </a:r>
            <a:endParaRPr lang="ru-US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1B1CF93-4545-4DE9-B54B-796A5EE16CC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US" dirty="0"/>
          </a:p>
        </p:txBody>
      </p:sp>
    </p:spTree>
    <p:extLst>
      <p:ext uri="{BB962C8B-B14F-4D97-AF65-F5344CB8AC3E}">
        <p14:creationId xmlns:p14="http://schemas.microsoft.com/office/powerpoint/2010/main" val="146848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99CCC3-D62B-75AF-B194-654832435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Controller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CEE6C0-3CF6-1FB0-4DE8-9A24D580F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err="1"/>
              <a:t>kube</a:t>
            </a:r>
            <a:r>
              <a:rPr lang="en-US" dirty="0"/>
              <a:t>-controller-manager </a:t>
            </a:r>
            <a:r>
              <a:rPr lang="ru-RU" dirty="0"/>
              <a:t>запускает процессы контроллера. 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Эти контроллеры включают:</a:t>
            </a:r>
          </a:p>
          <a:p>
            <a:r>
              <a:rPr lang="ru-RU" dirty="0"/>
              <a:t>Контроллер узла (</a:t>
            </a:r>
            <a:r>
              <a:rPr lang="en-US" dirty="0"/>
              <a:t>Node Controller): </a:t>
            </a:r>
            <a:r>
              <a:rPr lang="ru-RU" dirty="0"/>
              <a:t>уведомляет и реагирует на сбои узла.</a:t>
            </a:r>
          </a:p>
          <a:p>
            <a:r>
              <a:rPr lang="ru-RU" dirty="0"/>
              <a:t>Контроллер репликации (</a:t>
            </a:r>
            <a:r>
              <a:rPr lang="en-US" dirty="0"/>
              <a:t>Replication Controller): </a:t>
            </a:r>
            <a:r>
              <a:rPr lang="ru-RU" dirty="0"/>
              <a:t>поддерживает правильное количество подов для каждого объекта контроллера репликации в системе.</a:t>
            </a:r>
          </a:p>
          <a:p>
            <a:r>
              <a:rPr lang="ru-RU" dirty="0"/>
              <a:t>Контроллер конечных точек (</a:t>
            </a:r>
            <a:r>
              <a:rPr lang="en-US" dirty="0"/>
              <a:t>Endpoints Controller): </a:t>
            </a:r>
            <a:r>
              <a:rPr lang="ru-RU" dirty="0"/>
              <a:t>заполняет объект конечных точек (</a:t>
            </a:r>
            <a:r>
              <a:rPr lang="en-US" dirty="0"/>
              <a:t>Endpoints), </a:t>
            </a:r>
            <a:r>
              <a:rPr lang="ru-RU" dirty="0"/>
              <a:t>то есть связывает сервисы (</a:t>
            </a:r>
            <a:r>
              <a:rPr lang="en-US" dirty="0"/>
              <a:t>Services) </a:t>
            </a:r>
            <a:r>
              <a:rPr lang="ru-RU" dirty="0"/>
              <a:t>и поды (</a:t>
            </a:r>
            <a:r>
              <a:rPr lang="en-US" dirty="0"/>
              <a:t>Pods).</a:t>
            </a:r>
          </a:p>
          <a:p>
            <a:r>
              <a:rPr lang="ru-RU" dirty="0"/>
              <a:t>Контроллеры учетных записей и токенов (</a:t>
            </a:r>
            <a:r>
              <a:rPr lang="en-US" dirty="0"/>
              <a:t>Account &amp; Token Controllers): </a:t>
            </a:r>
            <a:r>
              <a:rPr lang="ru-RU" dirty="0"/>
              <a:t>создают стандартные учетные записи и токены доступа </a:t>
            </a:r>
            <a:r>
              <a:rPr lang="en-US" dirty="0"/>
              <a:t>API </a:t>
            </a:r>
            <a:r>
              <a:rPr lang="ru-RU" dirty="0"/>
              <a:t>для новых пространств имен.</a:t>
            </a:r>
          </a:p>
          <a:p>
            <a:pPr marL="0" indent="0">
              <a:buNone/>
            </a:pPr>
            <a:endParaRPr lang="ru-US" dirty="0"/>
          </a:p>
        </p:txBody>
      </p:sp>
    </p:spTree>
    <p:extLst>
      <p:ext uri="{BB962C8B-B14F-4D97-AF65-F5344CB8AC3E}">
        <p14:creationId xmlns:p14="http://schemas.microsoft.com/office/powerpoint/2010/main" val="3231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297146-999C-02DF-68AA-07D9F279C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Kubelet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41C9F7-70AB-FBAD-07F2-26DDFD3AB9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Агент, работающий на каждом узле в кластере. Он следит за тем, чтобы контейнеры были запущены в поде.</a:t>
            </a:r>
          </a:p>
          <a:p>
            <a:pPr marL="0" indent="0">
              <a:buNone/>
            </a:pPr>
            <a:r>
              <a:rPr lang="ru-RU" dirty="0"/>
              <a:t>Утилита </a:t>
            </a:r>
            <a:r>
              <a:rPr lang="en-US" dirty="0" err="1"/>
              <a:t>kubelet</a:t>
            </a:r>
            <a:r>
              <a:rPr lang="en-US" dirty="0"/>
              <a:t> </a:t>
            </a:r>
            <a:r>
              <a:rPr lang="ru-RU" dirty="0"/>
              <a:t>принимает набор </a:t>
            </a:r>
            <a:r>
              <a:rPr lang="en-US" dirty="0" err="1"/>
              <a:t>PodSpecs</a:t>
            </a:r>
            <a:r>
              <a:rPr lang="en-US" dirty="0"/>
              <a:t>, </a:t>
            </a:r>
            <a:r>
              <a:rPr lang="ru-RU" dirty="0"/>
              <a:t>и гарантирует работоспособность и исправность определённых в них контейнеров. Агент </a:t>
            </a:r>
            <a:r>
              <a:rPr lang="en-US" dirty="0" err="1"/>
              <a:t>kubelet</a:t>
            </a:r>
            <a:r>
              <a:rPr lang="en-US" dirty="0"/>
              <a:t> </a:t>
            </a:r>
            <a:r>
              <a:rPr lang="ru-RU" dirty="0"/>
              <a:t>не отвечает за контейнеры, не созданные </a:t>
            </a:r>
            <a:r>
              <a:rPr lang="en-US" dirty="0"/>
              <a:t>Kubernetes.</a:t>
            </a:r>
          </a:p>
          <a:p>
            <a:pPr marL="0" indent="0">
              <a:buNone/>
            </a:pPr>
            <a:br>
              <a:rPr lang="en-US" dirty="0"/>
            </a:br>
            <a:endParaRPr lang="ru-US" dirty="0"/>
          </a:p>
        </p:txBody>
      </p:sp>
    </p:spTree>
    <p:extLst>
      <p:ext uri="{BB962C8B-B14F-4D97-AF65-F5344CB8AC3E}">
        <p14:creationId xmlns:p14="http://schemas.microsoft.com/office/powerpoint/2010/main" val="176271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B99045-9376-94D2-E6E9-147F3C019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Kube</a:t>
            </a:r>
            <a:r>
              <a:rPr lang="en-US" dirty="0"/>
              <a:t>-proxy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C8DBCD-7F14-F472-8EE7-4D5B3D54E9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kube</a:t>
            </a:r>
            <a:r>
              <a:rPr lang="en-US" dirty="0"/>
              <a:t>-proxy — </a:t>
            </a:r>
            <a:r>
              <a:rPr lang="ru-RU" dirty="0"/>
              <a:t>сетевой прокси, работающий на каждом узле в кластере, и реализующий часть концепции сервис.</a:t>
            </a:r>
          </a:p>
          <a:p>
            <a:pPr marL="0" indent="0">
              <a:buNone/>
            </a:pPr>
            <a:r>
              <a:rPr lang="en-US" dirty="0" err="1"/>
              <a:t>kube</a:t>
            </a:r>
            <a:r>
              <a:rPr lang="en-US" dirty="0"/>
              <a:t>-proxy </a:t>
            </a:r>
            <a:r>
              <a:rPr lang="ru-RU" dirty="0"/>
              <a:t>конфигурирует правила сети на узлах. При помощи них разрешаются сетевые подключения к вашими подам изнутри и снаружи кластера.</a:t>
            </a:r>
          </a:p>
          <a:p>
            <a:pPr marL="0" indent="0">
              <a:buNone/>
            </a:pPr>
            <a:r>
              <a:rPr lang="en-US" dirty="0" err="1"/>
              <a:t>kube</a:t>
            </a:r>
            <a:r>
              <a:rPr lang="en-US" dirty="0"/>
              <a:t>-proxy </a:t>
            </a:r>
            <a:r>
              <a:rPr lang="ru-RU" dirty="0"/>
              <a:t>использует уровень фильтрации пакетов в операционной системы, если он доступен. В противном случае, </a:t>
            </a:r>
            <a:r>
              <a:rPr lang="en-US" dirty="0" err="1"/>
              <a:t>kube</a:t>
            </a:r>
            <a:r>
              <a:rPr lang="en-US" dirty="0"/>
              <a:t>-proxy </a:t>
            </a:r>
            <a:r>
              <a:rPr lang="ru-RU" dirty="0"/>
              <a:t>сам обрабатывает передачу сетевого трафика.</a:t>
            </a:r>
          </a:p>
        </p:txBody>
      </p:sp>
    </p:spTree>
    <p:extLst>
      <p:ext uri="{BB962C8B-B14F-4D97-AF65-F5344CB8AC3E}">
        <p14:creationId xmlns:p14="http://schemas.microsoft.com/office/powerpoint/2010/main" val="3495142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8CD3543-DDC2-4B41-2E96-C421529E94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Среда выполнения контейнера — это программа, предназначенная для выполнения контейнеров.</a:t>
            </a:r>
          </a:p>
          <a:p>
            <a:pPr marL="0" indent="0">
              <a:buNone/>
            </a:pPr>
            <a:r>
              <a:rPr lang="en-US" dirty="0"/>
              <a:t>Kubernetes </a:t>
            </a:r>
            <a:r>
              <a:rPr lang="ru-RU" dirty="0"/>
              <a:t>поддерживает несколько сред для запуска контейнеров: </a:t>
            </a:r>
            <a:r>
              <a:rPr lang="en-US" dirty="0"/>
              <a:t>Docker, </a:t>
            </a:r>
            <a:r>
              <a:rPr lang="en-US" dirty="0" err="1"/>
              <a:t>containerd</a:t>
            </a:r>
            <a:r>
              <a:rPr lang="en-US" dirty="0"/>
              <a:t>, CRI-O, </a:t>
            </a:r>
            <a:r>
              <a:rPr lang="ru-RU" dirty="0"/>
              <a:t>и любая реализация </a:t>
            </a:r>
            <a:r>
              <a:rPr lang="en-US" dirty="0"/>
              <a:t>Kubernetes CRI (Container Runtime Interface).</a:t>
            </a:r>
          </a:p>
          <a:p>
            <a:pPr marL="0" indent="0">
              <a:buNone/>
            </a:pPr>
            <a:endParaRPr lang="ru-US" dirty="0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C74095E7-1DA9-E89C-BEAA-AFDA66768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Среда выполнения контейнера</a:t>
            </a:r>
            <a:endParaRPr lang="ru-US" dirty="0"/>
          </a:p>
        </p:txBody>
      </p:sp>
    </p:spTree>
    <p:extLst>
      <p:ext uri="{BB962C8B-B14F-4D97-AF65-F5344CB8AC3E}">
        <p14:creationId xmlns:p14="http://schemas.microsoft.com/office/powerpoint/2010/main" val="321133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EEFC6D9-9C08-C73B-5056-2CE6399B36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9186" y="445619"/>
            <a:ext cx="12368011" cy="5769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659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D8224A-5365-3FF1-3B03-E39979025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Namespace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A55551-E4FE-9426-21D3-6435B20C0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981" y="2506901"/>
            <a:ext cx="10512862" cy="343079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Namespace – </a:t>
            </a:r>
            <a:r>
              <a:rPr lang="ru-US" dirty="0"/>
              <a:t>логическое изолирование ресурсов (но можно и на сетевом уровне) друг от друга.</a:t>
            </a:r>
          </a:p>
          <a:p>
            <a:pPr marL="0" indent="0">
              <a:buNone/>
            </a:pPr>
            <a:r>
              <a:rPr lang="ru-RU" dirty="0"/>
              <a:t>Можно выдавать права пользователям на отдельные </a:t>
            </a:r>
            <a:r>
              <a:rPr lang="en-US" dirty="0"/>
              <a:t>ns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Можно настраивать лимиты потребления ресурсов на отдельные </a:t>
            </a:r>
            <a:r>
              <a:rPr lang="en-US" dirty="0"/>
              <a:t>ns</a:t>
            </a:r>
          </a:p>
          <a:p>
            <a:pPr marL="0" indent="0">
              <a:buNone/>
            </a:pPr>
            <a:r>
              <a:rPr lang="ru-US" dirty="0"/>
              <a:t>Переключение по </a:t>
            </a:r>
            <a:r>
              <a:rPr lang="en-US" dirty="0"/>
              <a:t>ns </a:t>
            </a:r>
            <a:r>
              <a:rPr lang="ru-RU" dirty="0"/>
              <a:t>происходит либо с помощью опции </a:t>
            </a:r>
            <a:r>
              <a:rPr lang="en-US" dirty="0"/>
              <a:t>–n, </a:t>
            </a:r>
            <a:r>
              <a:rPr lang="ru-RU" dirty="0"/>
              <a:t>либо через смену контекста. Либо с помощью утилиты </a:t>
            </a:r>
            <a:r>
              <a:rPr lang="en-US" dirty="0" err="1"/>
              <a:t>ke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Забегая вперед, </a:t>
            </a:r>
            <a:r>
              <a:rPr lang="en-US" dirty="0"/>
              <a:t>ns </a:t>
            </a:r>
            <a:r>
              <a:rPr lang="ru-RU" dirty="0"/>
              <a:t>используются и для обнаружения сервисов, так внутри одного </a:t>
            </a:r>
            <a:r>
              <a:rPr lang="en-US" dirty="0"/>
              <a:t>ns </a:t>
            </a:r>
            <a:r>
              <a:rPr lang="ru-RU" dirty="0"/>
              <a:t>сервисы могут найти друг друга по короткому имени </a:t>
            </a:r>
            <a:r>
              <a:rPr lang="en-US" dirty="0"/>
              <a:t>service, </a:t>
            </a:r>
            <a:r>
              <a:rPr lang="ru-RU" dirty="0"/>
              <a:t>а сервис из другого </a:t>
            </a:r>
            <a:r>
              <a:rPr lang="en-US" dirty="0"/>
              <a:t>ns </a:t>
            </a:r>
            <a:r>
              <a:rPr lang="ru-RU" dirty="0"/>
              <a:t>через </a:t>
            </a:r>
            <a:r>
              <a:rPr lang="en-US" dirty="0" err="1"/>
              <a:t>service.ns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9A8A0E-9967-CC77-6C1B-3B237DBF86C0}"/>
              </a:ext>
            </a:extLst>
          </p:cNvPr>
          <p:cNvSpPr txBox="1"/>
          <p:nvPr/>
        </p:nvSpPr>
        <p:spPr>
          <a:xfrm>
            <a:off x="6526460" y="1196752"/>
            <a:ext cx="3257360" cy="10153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999" dirty="0">
                <a:solidFill>
                  <a:srgbClr val="000000"/>
                </a:solidFill>
                <a:latin typeface="Menlo" panose="020B0609030804020204" pitchFamily="49" charset="0"/>
              </a:rPr>
              <a:t>k get namespaces</a:t>
            </a:r>
          </a:p>
          <a:p>
            <a:r>
              <a:rPr lang="en-US" sz="1999" dirty="0">
                <a:solidFill>
                  <a:srgbClr val="000000"/>
                </a:solidFill>
                <a:latin typeface="Menlo" panose="020B0609030804020204" pitchFamily="49" charset="0"/>
              </a:rPr>
              <a:t>k get namespace</a:t>
            </a:r>
          </a:p>
          <a:p>
            <a:r>
              <a:rPr lang="en-US" sz="1999" dirty="0">
                <a:solidFill>
                  <a:srgbClr val="000000"/>
                </a:solidFill>
                <a:latin typeface="Menlo" panose="020B0609030804020204" pitchFamily="49" charset="0"/>
              </a:rPr>
              <a:t>k get 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E3E50B-8667-F23F-574B-270C7AB136B9}"/>
              </a:ext>
            </a:extLst>
          </p:cNvPr>
          <p:cNvSpPr txBox="1"/>
          <p:nvPr/>
        </p:nvSpPr>
        <p:spPr>
          <a:xfrm>
            <a:off x="2437765" y="5937691"/>
            <a:ext cx="7512939" cy="707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999" dirty="0">
                <a:solidFill>
                  <a:srgbClr val="000000"/>
                </a:solidFill>
                <a:latin typeface="Menlo" panose="020B0609030804020204" pitchFamily="49" charset="0"/>
              </a:rPr>
              <a:t>k –n default</a:t>
            </a:r>
          </a:p>
          <a:p>
            <a:r>
              <a:rPr lang="en-US" sz="1999" dirty="0">
                <a:solidFill>
                  <a:srgbClr val="222222"/>
                </a:solidFill>
                <a:latin typeface="SFMono-Regular"/>
              </a:rPr>
              <a:t>k config set-context --current --namespace</a:t>
            </a:r>
            <a:r>
              <a:rPr lang="en-US" sz="1999" dirty="0">
                <a:solidFill>
                  <a:srgbClr val="666666"/>
                </a:solidFill>
                <a:latin typeface="SFMono-Regular"/>
              </a:rPr>
              <a:t>=default</a:t>
            </a:r>
          </a:p>
        </p:txBody>
      </p:sp>
    </p:spTree>
    <p:extLst>
      <p:ext uri="{BB962C8B-B14F-4D97-AF65-F5344CB8AC3E}">
        <p14:creationId xmlns:p14="http://schemas.microsoft.com/office/powerpoint/2010/main" val="100260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C5B6FB-8BCE-BAFF-D6C4-E020E481D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 </a:t>
            </a:r>
            <a:r>
              <a:rPr lang="en-US" dirty="0" err="1"/>
              <a:t>kubernetes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EDEB7B-096A-CB2A-3BBE-79B81CE5EA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981" y="1826042"/>
            <a:ext cx="4906414" cy="4350205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Оркестрация</a:t>
            </a:r>
            <a:r>
              <a:rPr lang="ru-RU" dirty="0"/>
              <a:t>:</a:t>
            </a:r>
          </a:p>
          <a:p>
            <a:pPr>
              <a:buFontTx/>
              <a:buChar char="-"/>
            </a:pPr>
            <a:r>
              <a:rPr lang="ru-RU" dirty="0"/>
              <a:t>Физический запуск приложения</a:t>
            </a:r>
          </a:p>
          <a:p>
            <a:pPr>
              <a:buFontTx/>
              <a:buChar char="-"/>
            </a:pPr>
            <a:r>
              <a:rPr lang="ru-RU" dirty="0"/>
              <a:t>Следить за тем, чтобы приложение работало</a:t>
            </a:r>
          </a:p>
          <a:p>
            <a:pPr>
              <a:buFontTx/>
              <a:buChar char="-"/>
            </a:pPr>
            <a:r>
              <a:rPr lang="ru-RU" dirty="0"/>
              <a:t>Обновление приложения</a:t>
            </a:r>
          </a:p>
          <a:p>
            <a:pPr>
              <a:buFontTx/>
              <a:buChar char="-"/>
            </a:pPr>
            <a:r>
              <a:rPr lang="ru-RU" dirty="0"/>
              <a:t>Масштабирования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DF73CF62-9B36-129C-6FA6-520E1E439EEA}"/>
              </a:ext>
            </a:extLst>
          </p:cNvPr>
          <p:cNvSpPr txBox="1">
            <a:spLocks/>
          </p:cNvSpPr>
          <p:nvPr/>
        </p:nvSpPr>
        <p:spPr>
          <a:xfrm>
            <a:off x="6444429" y="1826042"/>
            <a:ext cx="4906414" cy="4350205"/>
          </a:xfrm>
          <a:prstGeom prst="rect">
            <a:avLst/>
          </a:prstGeom>
        </p:spPr>
        <p:txBody>
          <a:bodyPr vert="horz" lIns="91416" tIns="45708" rIns="91416" bIns="45708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799" dirty="0"/>
              <a:t>Сетевой доступ:</a:t>
            </a:r>
          </a:p>
          <a:p>
            <a:pPr marL="0" indent="0">
              <a:buNone/>
            </a:pPr>
            <a:r>
              <a:rPr lang="ru-RU" sz="2799" dirty="0"/>
              <a:t>- Приложение должно быть доступно другим пользователям</a:t>
            </a:r>
            <a:endParaRPr lang="ru-US" sz="2799" dirty="0"/>
          </a:p>
        </p:txBody>
      </p:sp>
    </p:spTree>
    <p:extLst>
      <p:ext uri="{BB962C8B-B14F-4D97-AF65-F5344CB8AC3E}">
        <p14:creationId xmlns:p14="http://schemas.microsoft.com/office/powerpoint/2010/main" val="34304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EE4597-7BEF-9F06-85C5-F14FAD7BC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Pod</a:t>
            </a:r>
            <a:endParaRPr lang="ru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B5DD87-E151-8863-4B66-A64E54C67520}"/>
              </a:ext>
            </a:extLst>
          </p:cNvPr>
          <p:cNvSpPr txBox="1"/>
          <p:nvPr/>
        </p:nvSpPr>
        <p:spPr>
          <a:xfrm>
            <a:off x="942561" y="2206011"/>
            <a:ext cx="10648749" cy="3045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9" dirty="0"/>
              <a:t>Pod – </a:t>
            </a:r>
            <a:r>
              <a:rPr lang="ru-RU" sz="2399" dirty="0"/>
              <a:t>минимальная единица работы в </a:t>
            </a:r>
            <a:r>
              <a:rPr lang="ru-RU" sz="2399" dirty="0" err="1"/>
              <a:t>кубере</a:t>
            </a:r>
            <a:r>
              <a:rPr lang="ru-RU" sz="2399" dirty="0"/>
              <a:t>. </a:t>
            </a:r>
          </a:p>
          <a:p>
            <a:pPr marL="285664" indent="-285664">
              <a:buFont typeface="Arial" panose="020B0604020202020204" pitchFamily="34" charset="0"/>
              <a:buChar char="•"/>
            </a:pPr>
            <a:r>
              <a:rPr lang="ru-RU" sz="2399" dirty="0"/>
              <a:t>Каждому поду присваивается </a:t>
            </a:r>
            <a:r>
              <a:rPr lang="en-US" sz="2399" dirty="0"/>
              <a:t>IP </a:t>
            </a:r>
            <a:r>
              <a:rPr lang="ru-RU" sz="2399" dirty="0"/>
              <a:t>адрес, который доступен на время жизни пода.</a:t>
            </a:r>
          </a:p>
          <a:p>
            <a:pPr marL="285664" indent="-285664">
              <a:buFont typeface="Arial" panose="020B0604020202020204" pitchFamily="34" charset="0"/>
              <a:buChar char="•"/>
            </a:pPr>
            <a:r>
              <a:rPr lang="en-US" sz="2399" dirty="0"/>
              <a:t>Pod </a:t>
            </a:r>
            <a:r>
              <a:rPr lang="ru-RU" sz="2399" dirty="0"/>
              <a:t>не изменяемый объект, создав под нельзя ничего в нем поменять, включая образ, версию, команду запуска. </a:t>
            </a:r>
          </a:p>
          <a:p>
            <a:pPr marL="285664" indent="-285664">
              <a:buFont typeface="Arial" panose="020B0604020202020204" pitchFamily="34" charset="0"/>
              <a:buChar char="•"/>
            </a:pPr>
            <a:r>
              <a:rPr lang="ru-RU" sz="2399" dirty="0"/>
              <a:t>Если под завершился, его нельзя перезапустить (именно сам завершившийся под)</a:t>
            </a:r>
          </a:p>
          <a:p>
            <a:pPr marL="285664" indent="-285664">
              <a:buFont typeface="Arial" panose="020B0604020202020204" pitchFamily="34" charset="0"/>
              <a:buChar char="•"/>
            </a:pPr>
            <a:r>
              <a:rPr lang="ru-RU" sz="2399" dirty="0"/>
              <a:t>Сам под может состоять из одного или несколько контейнеров </a:t>
            </a:r>
            <a:endParaRPr lang="ru-US" sz="2399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A0A56C-7456-1025-4E8F-7F62D29CBA20}"/>
              </a:ext>
            </a:extLst>
          </p:cNvPr>
          <p:cNvSpPr txBox="1"/>
          <p:nvPr/>
        </p:nvSpPr>
        <p:spPr>
          <a:xfrm>
            <a:off x="3036696" y="1550757"/>
            <a:ext cx="4980607" cy="4615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399" dirty="0">
                <a:solidFill>
                  <a:srgbClr val="000000"/>
                </a:solidFill>
                <a:latin typeface="Menlo" panose="020B0609030804020204" pitchFamily="49" charset="0"/>
              </a:rPr>
              <a:t>k get pods</a:t>
            </a:r>
          </a:p>
        </p:txBody>
      </p:sp>
    </p:spTree>
    <p:extLst>
      <p:ext uri="{BB962C8B-B14F-4D97-AF65-F5344CB8AC3E}">
        <p14:creationId xmlns:p14="http://schemas.microsoft.com/office/powerpoint/2010/main" val="377252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2C21F7-C20F-650A-870B-ACC48076B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Volume (</a:t>
            </a:r>
            <a:r>
              <a:rPr lang="ru-RU" dirty="0"/>
              <a:t>Том)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5F3662-7895-83A6-650F-2BB52AD0F3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US" dirty="0"/>
              <a:t>Общий ресурс хранения для совместного использования из контенеров, развернутых в подах</a:t>
            </a:r>
          </a:p>
          <a:p>
            <a:pPr marL="0" indent="0">
              <a:buNone/>
            </a:pPr>
            <a:r>
              <a:rPr lang="ru-RU" dirty="0"/>
              <a:t>Может быть в виде сетевого диска, физического диска или отдельных файлов конфигурации</a:t>
            </a:r>
            <a:endParaRPr lang="ru-US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D482CC5-55EC-4A23-85E8-9600B0155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0933" y="3697148"/>
            <a:ext cx="8686958" cy="272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68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EE4597-7BEF-9F06-85C5-F14FAD7BC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Pod</a:t>
            </a:r>
            <a:endParaRPr lang="ru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A0A56C-7456-1025-4E8F-7F62D29CBA20}"/>
              </a:ext>
            </a:extLst>
          </p:cNvPr>
          <p:cNvSpPr txBox="1"/>
          <p:nvPr/>
        </p:nvSpPr>
        <p:spPr>
          <a:xfrm>
            <a:off x="3036696" y="1550757"/>
            <a:ext cx="4980607" cy="4615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399" dirty="0">
                <a:solidFill>
                  <a:srgbClr val="000000"/>
                </a:solidFill>
                <a:latin typeface="Menlo" panose="020B0609030804020204" pitchFamily="49" charset="0"/>
              </a:rPr>
              <a:t>k get pods –o wide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77B1E6D-0561-A105-73F7-445AEA9814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499" y="2579489"/>
            <a:ext cx="10177826" cy="345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2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1F20B2-849B-BCBE-E37B-A1F8F35EF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399" dirty="0"/>
              <a:t>Docker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E7A815-1FD6-05EE-40C1-9ADCD964B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US" sz="2799" dirty="0"/>
              <a:t>Всем знаком</a:t>
            </a:r>
          </a:p>
          <a:p>
            <a:r>
              <a:rPr lang="ru-US" sz="2799" dirty="0"/>
              <a:t>Запускаем образы</a:t>
            </a:r>
          </a:p>
          <a:p>
            <a:r>
              <a:rPr lang="en-US" sz="2799" dirty="0"/>
              <a:t>docker run</a:t>
            </a:r>
          </a:p>
          <a:p>
            <a:r>
              <a:rPr lang="en-US" sz="2799" dirty="0"/>
              <a:t>docker exec</a:t>
            </a:r>
          </a:p>
          <a:p>
            <a:r>
              <a:rPr lang="en-US" sz="2799" dirty="0"/>
              <a:t>docker logs</a:t>
            </a:r>
            <a:endParaRPr lang="ru-US" sz="2799" dirty="0"/>
          </a:p>
        </p:txBody>
      </p:sp>
      <p:pic>
        <p:nvPicPr>
          <p:cNvPr id="1026" name="Picture 2" descr="Docker Logo, symbol, meaning, history, PNG">
            <a:extLst>
              <a:ext uri="{FF2B5EF4-FFF2-40B4-BE49-F238E27FC236}">
                <a16:creationId xmlns:a16="http://schemas.microsoft.com/office/drawing/2014/main" id="{3E0F557D-143F-8088-E931-18684B9FE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628" y="4290504"/>
            <a:ext cx="4428865" cy="2491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603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0C0A07-59BD-E601-5120-1284134B1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Жизненный цикл пода</a:t>
            </a:r>
            <a:endParaRPr lang="ru-US" dirty="0"/>
          </a:p>
        </p:txBody>
      </p:sp>
      <p:pic>
        <p:nvPicPr>
          <p:cNvPr id="1026" name="Picture 2" descr="6 Managing the lifecycle of the Pod's containers - Kubernetes in Action,  Second Edition MEAP V14">
            <a:extLst>
              <a:ext uri="{FF2B5EF4-FFF2-40B4-BE49-F238E27FC236}">
                <a16:creationId xmlns:a16="http://schemas.microsoft.com/office/drawing/2014/main" id="{94B4434F-BC71-44D5-E58B-776FAC28F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329534"/>
            <a:ext cx="12188825" cy="3656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46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6A3DD9-08F6-61D0-9597-CFC6A9710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Создание пода</a:t>
            </a:r>
            <a:endParaRPr lang="ru-US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0FEB751-B764-0EEA-23E3-DCBAC1A9CF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981" y="1691140"/>
            <a:ext cx="4253392" cy="4646990"/>
          </a:xfrm>
          <a:prstGeom prst="rect">
            <a:avLst/>
          </a:prstGeom>
        </p:spPr>
      </p:pic>
      <p:sp>
        <p:nvSpPr>
          <p:cNvPr id="5" name="Объект 2">
            <a:extLst>
              <a:ext uri="{FF2B5EF4-FFF2-40B4-BE49-F238E27FC236}">
                <a16:creationId xmlns:a16="http://schemas.microsoft.com/office/drawing/2014/main" id="{977E440C-11C0-8E73-BF9A-876A0B22C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3799" y="1839533"/>
            <a:ext cx="5767044" cy="435020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Манифест пода может включать:</a:t>
            </a:r>
          </a:p>
          <a:p>
            <a:pPr>
              <a:buFontTx/>
              <a:buChar char="-"/>
            </a:pPr>
            <a:r>
              <a:rPr lang="ru-RU" dirty="0"/>
              <a:t>Несколько контейнеров</a:t>
            </a:r>
            <a:endParaRPr lang="en-US" dirty="0"/>
          </a:p>
          <a:p>
            <a:pPr>
              <a:buFontTx/>
              <a:buChar char="-"/>
            </a:pPr>
            <a:r>
              <a:rPr lang="ru-RU" dirty="0"/>
              <a:t>Правила валидации работы пода  </a:t>
            </a:r>
            <a:r>
              <a:rPr lang="en-US" dirty="0"/>
              <a:t>liveness </a:t>
            </a:r>
            <a:r>
              <a:rPr lang="ru-RU" dirty="0"/>
              <a:t>и </a:t>
            </a:r>
            <a:r>
              <a:rPr lang="en-US" dirty="0" err="1"/>
              <a:t>readness</a:t>
            </a:r>
            <a:r>
              <a:rPr lang="en-US" dirty="0"/>
              <a:t> </a:t>
            </a:r>
            <a:r>
              <a:rPr lang="ru-RU" dirty="0"/>
              <a:t>пробы</a:t>
            </a:r>
          </a:p>
          <a:p>
            <a:pPr>
              <a:buFontTx/>
              <a:buChar char="-"/>
            </a:pPr>
            <a:r>
              <a:rPr lang="ru-RU" dirty="0"/>
              <a:t>Ограничения по ресурсам </a:t>
            </a:r>
            <a:r>
              <a:rPr lang="en-US" dirty="0"/>
              <a:t>limits/requests</a:t>
            </a:r>
          </a:p>
          <a:p>
            <a:pPr>
              <a:buFontTx/>
              <a:buChar char="-"/>
            </a:pPr>
            <a:r>
              <a:rPr lang="ru-RU" dirty="0"/>
              <a:t>Подключения различных томов (</a:t>
            </a:r>
            <a:r>
              <a:rPr lang="en-US" dirty="0"/>
              <a:t>volumes)</a:t>
            </a:r>
          </a:p>
          <a:p>
            <a:pPr>
              <a:buFontTx/>
              <a:buChar char="-"/>
            </a:pPr>
            <a:r>
              <a:rPr lang="ru-RU" dirty="0"/>
              <a:t>Настройки для фильтрации </a:t>
            </a:r>
            <a:r>
              <a:rPr lang="ru-RU" dirty="0" err="1"/>
              <a:t>нод</a:t>
            </a:r>
            <a:r>
              <a:rPr lang="ru-RU" dirty="0"/>
              <a:t>, на которых может быть запущен под</a:t>
            </a:r>
          </a:p>
        </p:txBody>
      </p:sp>
    </p:spTree>
    <p:extLst>
      <p:ext uri="{BB962C8B-B14F-4D97-AF65-F5344CB8AC3E}">
        <p14:creationId xmlns:p14="http://schemas.microsoft.com/office/powerpoint/2010/main" val="257645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CA124F-CC02-1758-E790-987389945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 container</a:t>
            </a:r>
            <a:endParaRPr lang="ru-US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19C23BA-3F2E-7FC1-F261-5CE1F7A8C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362" y="1691141"/>
            <a:ext cx="9658408" cy="5077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91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EE4597-7BEF-9F06-85C5-F14FAD7BC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Replicaset</a:t>
            </a:r>
            <a:endParaRPr lang="ru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B5DD87-E151-8863-4B66-A64E54C67520}"/>
              </a:ext>
            </a:extLst>
          </p:cNvPr>
          <p:cNvSpPr txBox="1"/>
          <p:nvPr/>
        </p:nvSpPr>
        <p:spPr>
          <a:xfrm>
            <a:off x="942561" y="2206012"/>
            <a:ext cx="10648749" cy="2306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9" dirty="0" err="1">
                <a:solidFill>
                  <a:srgbClr val="000000"/>
                </a:solidFill>
                <a:latin typeface="Menlo" panose="020B0609030804020204" pitchFamily="49" charset="0"/>
              </a:rPr>
              <a:t>replicaset</a:t>
            </a:r>
            <a:r>
              <a:rPr lang="en-US" sz="2399" dirty="0"/>
              <a:t> – </a:t>
            </a:r>
            <a:r>
              <a:rPr lang="ru-RU" sz="2399" dirty="0"/>
              <a:t>группа подов одной версии. </a:t>
            </a:r>
            <a:r>
              <a:rPr lang="ru-RU" sz="2399" dirty="0" err="1"/>
              <a:t>Репликасет</a:t>
            </a:r>
            <a:r>
              <a:rPr lang="ru-RU" sz="2399" dirty="0"/>
              <a:t> порождает поды в заданном количестве по заданному шаблону и следит, чтобы их было заданное количество.</a:t>
            </a:r>
          </a:p>
          <a:p>
            <a:endParaRPr lang="ru-RU" sz="2399" dirty="0"/>
          </a:p>
          <a:p>
            <a:r>
              <a:rPr lang="ru-RU" sz="2399" dirty="0"/>
              <a:t>На самом деле почти никогда явно не используется и почти всегда управляется через </a:t>
            </a:r>
            <a:r>
              <a:rPr lang="en-US" sz="2399" dirty="0"/>
              <a:t>deployment</a:t>
            </a:r>
            <a:endParaRPr lang="ru-RU" sz="2399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A0A56C-7456-1025-4E8F-7F62D29CBA20}"/>
              </a:ext>
            </a:extLst>
          </p:cNvPr>
          <p:cNvSpPr txBox="1"/>
          <p:nvPr/>
        </p:nvSpPr>
        <p:spPr>
          <a:xfrm>
            <a:off x="3036696" y="1550757"/>
            <a:ext cx="4980607" cy="4615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399" dirty="0">
                <a:solidFill>
                  <a:srgbClr val="000000"/>
                </a:solidFill>
                <a:latin typeface="Menlo" panose="020B0609030804020204" pitchFamily="49" charset="0"/>
              </a:rPr>
              <a:t>k –n master get </a:t>
            </a:r>
            <a:r>
              <a:rPr lang="en-US" sz="2399" dirty="0" err="1">
                <a:solidFill>
                  <a:srgbClr val="000000"/>
                </a:solidFill>
                <a:latin typeface="Menlo" panose="020B0609030804020204" pitchFamily="49" charset="0"/>
              </a:rPr>
              <a:t>replicaset</a:t>
            </a:r>
            <a:endParaRPr lang="en-US" sz="2399" dirty="0">
              <a:solidFill>
                <a:srgbClr val="000000"/>
              </a:solidFill>
              <a:latin typeface="Menlo" panose="020B0609030804020204" pitchFamily="49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820D75D-21DB-CA9E-A6B4-FA3B7B98D1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378"/>
          <a:stretch/>
        </p:blipFill>
        <p:spPr>
          <a:xfrm>
            <a:off x="1499642" y="5031255"/>
            <a:ext cx="9189539" cy="55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950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EE4597-7BEF-9F06-85C5-F14FAD7BC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Deployment</a:t>
            </a:r>
            <a:endParaRPr lang="ru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B5DD87-E151-8863-4B66-A64E54C67520}"/>
              </a:ext>
            </a:extLst>
          </p:cNvPr>
          <p:cNvSpPr txBox="1"/>
          <p:nvPr/>
        </p:nvSpPr>
        <p:spPr>
          <a:xfrm>
            <a:off x="942561" y="2206012"/>
            <a:ext cx="10648749" cy="1384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99" dirty="0">
                <a:solidFill>
                  <a:srgbClr val="000000"/>
                </a:solidFill>
              </a:rPr>
              <a:t>Deployment</a:t>
            </a:r>
            <a:r>
              <a:rPr lang="en-US" sz="2799" dirty="0"/>
              <a:t> – </a:t>
            </a:r>
            <a:r>
              <a:rPr lang="ru-RU" sz="2799" dirty="0"/>
              <a:t>высокоуровневая абстракция, которая позволяет создавать, обновлять и масштабировать приложение.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A0A56C-7456-1025-4E8F-7F62D29CBA20}"/>
              </a:ext>
            </a:extLst>
          </p:cNvPr>
          <p:cNvSpPr txBox="1"/>
          <p:nvPr/>
        </p:nvSpPr>
        <p:spPr>
          <a:xfrm>
            <a:off x="3036696" y="1550757"/>
            <a:ext cx="4980607" cy="4615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399" dirty="0">
                <a:solidFill>
                  <a:srgbClr val="000000"/>
                </a:solidFill>
                <a:latin typeface="Menlo" panose="020B0609030804020204" pitchFamily="49" charset="0"/>
              </a:rPr>
              <a:t>k get deploy</a:t>
            </a:r>
          </a:p>
        </p:txBody>
      </p:sp>
    </p:spTree>
    <p:extLst>
      <p:ext uri="{BB962C8B-B14F-4D97-AF65-F5344CB8AC3E}">
        <p14:creationId xmlns:p14="http://schemas.microsoft.com/office/powerpoint/2010/main" val="393773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9D5866-C20D-A852-B895-4A68F94C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Создание </a:t>
            </a:r>
            <a:r>
              <a:rPr lang="en-US" dirty="0"/>
              <a:t>deployment</a:t>
            </a:r>
            <a:endParaRPr lang="ru-US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FE81646-1235-FD50-87F3-EBF9DB9C98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7405" y="893"/>
            <a:ext cx="4306150" cy="68562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0E18BD7-617F-6D8F-DB59-AE18423E78AF}"/>
              </a:ext>
            </a:extLst>
          </p:cNvPr>
          <p:cNvSpPr txBox="1"/>
          <p:nvPr/>
        </p:nvSpPr>
        <p:spPr>
          <a:xfrm>
            <a:off x="837981" y="1691140"/>
            <a:ext cx="6314717" cy="3046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99" dirty="0"/>
              <a:t>Помимо метаинформации о самом объекте в </a:t>
            </a:r>
            <a:r>
              <a:rPr lang="en-US" sz="2399" dirty="0"/>
              <a:t>deployment </a:t>
            </a:r>
            <a:r>
              <a:rPr lang="ru-RU" sz="2399" dirty="0"/>
              <a:t>указывается:</a:t>
            </a:r>
          </a:p>
          <a:p>
            <a:pPr marL="285664" indent="-285664">
              <a:buFontTx/>
              <a:buChar char="-"/>
            </a:pPr>
            <a:r>
              <a:rPr lang="ru-RU" sz="2399" dirty="0"/>
              <a:t>Число реплик</a:t>
            </a:r>
          </a:p>
          <a:p>
            <a:pPr marL="285664" indent="-285664">
              <a:buFontTx/>
              <a:buChar char="-"/>
            </a:pPr>
            <a:r>
              <a:rPr lang="ru-RU" sz="2399" dirty="0"/>
              <a:t>Стратегия обновления подов</a:t>
            </a:r>
          </a:p>
          <a:p>
            <a:pPr marL="285664" indent="-285664">
              <a:buFontTx/>
              <a:buChar char="-"/>
            </a:pPr>
            <a:r>
              <a:rPr lang="en-US" sz="2399" dirty="0"/>
              <a:t>Selector</a:t>
            </a:r>
            <a:r>
              <a:rPr lang="ru-RU" sz="2399" dirty="0"/>
              <a:t>, который позволяет определить, какие поды должны управляться </a:t>
            </a:r>
            <a:r>
              <a:rPr lang="ru-RU" sz="2399" dirty="0" err="1"/>
              <a:t>деплойментом</a:t>
            </a:r>
            <a:endParaRPr lang="ru-RU" sz="2399" dirty="0"/>
          </a:p>
          <a:p>
            <a:pPr marL="285664" indent="-285664">
              <a:buFontTx/>
              <a:buChar char="-"/>
            </a:pPr>
            <a:r>
              <a:rPr lang="ru-RU" sz="2399" dirty="0"/>
              <a:t>Шаблон пода</a:t>
            </a:r>
          </a:p>
        </p:txBody>
      </p:sp>
    </p:spTree>
    <p:extLst>
      <p:ext uri="{BB962C8B-B14F-4D97-AF65-F5344CB8AC3E}">
        <p14:creationId xmlns:p14="http://schemas.microsoft.com/office/powerpoint/2010/main" val="123579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EE4597-7BEF-9F06-85C5-F14FAD7BC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Процесс создания подов </a:t>
            </a:r>
            <a:r>
              <a:rPr lang="en-US" dirty="0"/>
              <a:t>deployment</a:t>
            </a:r>
            <a:endParaRPr lang="ru-US" dirty="0"/>
          </a:p>
        </p:txBody>
      </p:sp>
      <p:pic>
        <p:nvPicPr>
          <p:cNvPr id="8194" name="Picture 2" descr="Pod chain">
            <a:extLst>
              <a:ext uri="{FF2B5EF4-FFF2-40B4-BE49-F238E27FC236}">
                <a16:creationId xmlns:a16="http://schemas.microsoft.com/office/drawing/2014/main" id="{0D271AFC-ECD4-9767-FB0A-C35C518E3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882" y="1520378"/>
            <a:ext cx="8703061" cy="523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83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5B80F5-FEE9-A7B7-C6A5-C5529CB67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Стратегия обновления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884C63-C9A7-1FF6-73EE-86B5B0798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Определяет в каком порядке обновлять поды в </a:t>
            </a:r>
            <a:r>
              <a:rPr lang="en-US" dirty="0"/>
              <a:t>deployment</a:t>
            </a:r>
          </a:p>
          <a:p>
            <a:r>
              <a:rPr lang="en-US" dirty="0"/>
              <a:t>Recreate</a:t>
            </a:r>
          </a:p>
          <a:p>
            <a:r>
              <a:rPr lang="en-US" dirty="0"/>
              <a:t>Rolling update</a:t>
            </a:r>
          </a:p>
          <a:p>
            <a:r>
              <a:rPr lang="en-US" dirty="0"/>
              <a:t>Blue/green </a:t>
            </a:r>
          </a:p>
          <a:p>
            <a:r>
              <a:rPr lang="en-US" dirty="0"/>
              <a:t>Canary</a:t>
            </a:r>
          </a:p>
          <a:p>
            <a:r>
              <a:rPr lang="en-US" dirty="0"/>
              <a:t>A/B testing</a:t>
            </a:r>
            <a:endParaRPr lang="ru-US" dirty="0"/>
          </a:p>
        </p:txBody>
      </p:sp>
    </p:spTree>
    <p:extLst>
      <p:ext uri="{BB962C8B-B14F-4D97-AF65-F5344CB8AC3E}">
        <p14:creationId xmlns:p14="http://schemas.microsoft.com/office/powerpoint/2010/main" val="1961478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5264F4-705F-24B1-DBBA-3A1D63AD7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Rolling update</a:t>
            </a:r>
            <a:endParaRPr lang="ru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93081AB9-8C1A-A6E9-489B-9554247DF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549" y="1322722"/>
            <a:ext cx="8935726" cy="5534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90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3824D5-D590-4A1E-9845-D9F9CD45C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Blue/green</a:t>
            </a:r>
            <a:endParaRPr lang="ru-US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6298EC9F-69F8-DCF7-460B-932A09C283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847" y="1186834"/>
            <a:ext cx="9155130" cy="567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31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1F20B2-849B-BCBE-E37B-A1F8F35EF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399" dirty="0"/>
              <a:t>Docker</a:t>
            </a:r>
            <a:r>
              <a:rPr lang="ru-RU" sz="4399" dirty="0"/>
              <a:t> </a:t>
            </a:r>
            <a:r>
              <a:rPr lang="en-US" sz="4399" dirty="0"/>
              <a:t>compose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E7A815-1FD6-05EE-40C1-9ADCD964B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799" dirty="0"/>
              <a:t>Организует взаимосвязанный набор сервисов</a:t>
            </a:r>
          </a:p>
          <a:p>
            <a:r>
              <a:rPr lang="ru-RU" sz="2799" dirty="0"/>
              <a:t>Организует сетевое взаимодействие и </a:t>
            </a:r>
            <a:r>
              <a:rPr lang="en-US" sz="2799" dirty="0"/>
              <a:t>service discovering</a:t>
            </a:r>
            <a:endParaRPr lang="ru-RU" sz="2799" dirty="0"/>
          </a:p>
          <a:p>
            <a:r>
              <a:rPr lang="ru-RU" sz="2799" dirty="0"/>
              <a:t>НО! Работает на одном сервере, значит упираемся в физические лимиты</a:t>
            </a:r>
          </a:p>
          <a:p>
            <a:r>
              <a:rPr lang="ru-RU" dirty="0"/>
              <a:t>НО! Нет механизмов обновления без </a:t>
            </a:r>
            <a:r>
              <a:rPr lang="ru-RU" dirty="0" err="1"/>
              <a:t>даунтайма</a:t>
            </a:r>
            <a:endParaRPr lang="ru-US" sz="2799" dirty="0"/>
          </a:p>
        </p:txBody>
      </p:sp>
      <p:pic>
        <p:nvPicPr>
          <p:cNvPr id="2050" name="Picture 2" descr="What is Docker Compose, and why does it matter? - DESOSA 2020">
            <a:extLst>
              <a:ext uri="{FF2B5EF4-FFF2-40B4-BE49-F238E27FC236}">
                <a16:creationId xmlns:a16="http://schemas.microsoft.com/office/drawing/2014/main" id="{45264314-B6DC-6E9E-2A64-5DDA7CDB70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636" y="4774268"/>
            <a:ext cx="3448844" cy="1987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73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F99BC2-3896-20F1-1F8C-5E74CF604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Canary</a:t>
            </a:r>
            <a:endParaRPr lang="ru-US" dirty="0"/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7A264200-22E6-72D4-2EBB-112AE23290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503865"/>
            <a:ext cx="12188825" cy="385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86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1281FF-5053-42CF-E0D8-099E40FF5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A/B testing</a:t>
            </a:r>
            <a:endParaRPr lang="ru-US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15848A63-BCEE-94E3-F64E-AE1BAD5C67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458397"/>
            <a:ext cx="12188825" cy="492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75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3E3A28-2CED-E63D-DCF8-B2C8C545F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9041A0-3508-2798-D878-A191D78068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981" y="2903974"/>
            <a:ext cx="4646990" cy="32722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US" dirty="0"/>
              <a:t>Хоть каждый под имеет свой </a:t>
            </a:r>
            <a:r>
              <a:rPr lang="en-US" dirty="0" err="1"/>
              <a:t>ip</a:t>
            </a:r>
            <a:r>
              <a:rPr lang="ru-RU" dirty="0"/>
              <a:t>, но каждое пересоздание пода приводит к новому </a:t>
            </a:r>
            <a:r>
              <a:rPr lang="en-US" dirty="0" err="1"/>
              <a:t>ip</a:t>
            </a:r>
            <a:r>
              <a:rPr lang="ru-RU" dirty="0"/>
              <a:t>, а еще существует масштабирование, поэтому для организации сетевого взаимодействия существует особая сущность </a:t>
            </a:r>
            <a:r>
              <a:rPr lang="en-US" dirty="0"/>
              <a:t>Service</a:t>
            </a:r>
            <a:endParaRPr lang="ru-US" dirty="0"/>
          </a:p>
        </p:txBody>
      </p:sp>
      <p:sp>
        <p:nvSpPr>
          <p:cNvPr id="7" name="AutoShape 8">
            <a:extLst>
              <a:ext uri="{FF2B5EF4-FFF2-40B4-BE49-F238E27FC236}">
                <a16:creationId xmlns:a16="http://schemas.microsoft.com/office/drawing/2014/main" id="{F4A19B3D-CDB2-D0FA-E1EE-F68395194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2052" y="3276640"/>
            <a:ext cx="304721" cy="304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ru-US" sz="2399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1E39C07-550E-7000-C39E-18F3008240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5768" y="893"/>
            <a:ext cx="6264602" cy="68562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0C5A3E8-29BB-C5CF-E84F-3B1F57FC19AA}"/>
              </a:ext>
            </a:extLst>
          </p:cNvPr>
          <p:cNvSpPr txBox="1"/>
          <p:nvPr/>
        </p:nvSpPr>
        <p:spPr>
          <a:xfrm>
            <a:off x="837981" y="1933717"/>
            <a:ext cx="4548161" cy="4615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399" dirty="0">
                <a:solidFill>
                  <a:srgbClr val="000000"/>
                </a:solidFill>
                <a:latin typeface="Menlo" panose="020B0609030804020204" pitchFamily="49" charset="0"/>
              </a:rPr>
              <a:t>k get svc</a:t>
            </a:r>
          </a:p>
        </p:txBody>
      </p:sp>
    </p:spTree>
    <p:extLst>
      <p:ext uri="{BB962C8B-B14F-4D97-AF65-F5344CB8AC3E}">
        <p14:creationId xmlns:p14="http://schemas.microsoft.com/office/powerpoint/2010/main" val="58046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445B59-D837-DB62-E18E-E3482F781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DNS</a:t>
            </a:r>
            <a:r>
              <a:rPr lang="ru-RU" dirty="0"/>
              <a:t> (</a:t>
            </a:r>
            <a:r>
              <a:rPr lang="en-US" dirty="0"/>
              <a:t>service discovering)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5DC7F9-16B1-6A9A-ED3C-C6935F1488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US" dirty="0"/>
              <a:t>Для каждого сервиса создается </a:t>
            </a:r>
            <a:r>
              <a:rPr lang="ru-RU" dirty="0"/>
              <a:t>локальное для кластера </a:t>
            </a:r>
            <a:r>
              <a:rPr lang="en-US" dirty="0" err="1"/>
              <a:t>dns</a:t>
            </a:r>
            <a:r>
              <a:rPr lang="en-US" dirty="0"/>
              <a:t> </a:t>
            </a:r>
            <a:r>
              <a:rPr lang="ru-RU" dirty="0"/>
              <a:t>имя</a:t>
            </a:r>
          </a:p>
          <a:p>
            <a:pPr marL="0" indent="0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SFMono-Regular"/>
              </a:rPr>
              <a:t>my-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SFMono-Regular"/>
              </a:rPr>
              <a:t>svc.my</a:t>
            </a:r>
            <a:r>
              <a:rPr lang="en-US" b="0" i="0" dirty="0">
                <a:solidFill>
                  <a:srgbClr val="222222"/>
                </a:solidFill>
                <a:effectLst/>
                <a:latin typeface="SFMono-Regular"/>
              </a:rPr>
              <a:t>-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SFMono-Regular"/>
              </a:rPr>
              <a:t>namespace.svc.cluster.local</a:t>
            </a:r>
            <a:endParaRPr lang="en-US" b="0" i="0" dirty="0">
              <a:solidFill>
                <a:srgbClr val="222222"/>
              </a:solidFill>
              <a:effectLst/>
              <a:latin typeface="SFMono-Regular"/>
            </a:endParaRPr>
          </a:p>
          <a:p>
            <a:pPr marL="0" indent="0">
              <a:buNone/>
            </a:pPr>
            <a:endParaRPr lang="ru-RU" dirty="0">
              <a:solidFill>
                <a:srgbClr val="222222"/>
              </a:solidFill>
              <a:latin typeface="SFMono-Regular"/>
            </a:endParaRPr>
          </a:p>
          <a:p>
            <a:pPr marL="0" indent="0">
              <a:buNone/>
            </a:pPr>
            <a:r>
              <a:rPr lang="ru-RU" dirty="0">
                <a:solidFill>
                  <a:srgbClr val="222222"/>
                </a:solidFill>
                <a:latin typeface="SFMono-Regular"/>
              </a:rPr>
              <a:t>В целом, работать будут и укороченные имена </a:t>
            </a:r>
            <a:r>
              <a:rPr lang="en-US" b="0" i="1" dirty="0">
                <a:solidFill>
                  <a:srgbClr val="222222"/>
                </a:solidFill>
                <a:effectLst/>
                <a:latin typeface="SFMono-Regular"/>
              </a:rPr>
              <a:t>my-svc</a:t>
            </a:r>
            <a:r>
              <a:rPr lang="ru-RU" b="0" i="0" dirty="0">
                <a:solidFill>
                  <a:srgbClr val="222222"/>
                </a:solidFill>
                <a:effectLst/>
                <a:latin typeface="SFMono-Regular"/>
              </a:rPr>
              <a:t> в рамках одного </a:t>
            </a:r>
            <a:r>
              <a:rPr lang="en-US" b="0" i="0" dirty="0">
                <a:solidFill>
                  <a:srgbClr val="222222"/>
                </a:solidFill>
                <a:effectLst/>
                <a:latin typeface="SFMono-Regular"/>
              </a:rPr>
              <a:t>ns </a:t>
            </a:r>
            <a:r>
              <a:rPr lang="ru-RU" b="0" i="0" dirty="0">
                <a:solidFill>
                  <a:srgbClr val="222222"/>
                </a:solidFill>
                <a:effectLst/>
                <a:latin typeface="SFMono-Regular"/>
              </a:rPr>
              <a:t>или </a:t>
            </a:r>
            <a:r>
              <a:rPr lang="en-US" b="0" i="1" dirty="0">
                <a:solidFill>
                  <a:srgbClr val="222222"/>
                </a:solidFill>
                <a:effectLst/>
                <a:latin typeface="SFMono-Regular"/>
              </a:rPr>
              <a:t>my-</a:t>
            </a:r>
            <a:r>
              <a:rPr lang="en-US" b="0" i="1" dirty="0" err="1">
                <a:solidFill>
                  <a:srgbClr val="222222"/>
                </a:solidFill>
                <a:effectLst/>
                <a:latin typeface="SFMono-Regular"/>
              </a:rPr>
              <a:t>svc.my</a:t>
            </a:r>
            <a:r>
              <a:rPr lang="en-US" b="0" i="1" dirty="0">
                <a:solidFill>
                  <a:srgbClr val="222222"/>
                </a:solidFill>
                <a:effectLst/>
                <a:latin typeface="SFMono-Regular"/>
              </a:rPr>
              <a:t>-namespace </a:t>
            </a:r>
            <a:r>
              <a:rPr lang="ru-RU" dirty="0">
                <a:solidFill>
                  <a:srgbClr val="222222"/>
                </a:solidFill>
                <a:latin typeface="SFMono-Regular"/>
              </a:rPr>
              <a:t>в рамках одного кластера.</a:t>
            </a:r>
          </a:p>
          <a:p>
            <a:pPr marL="0" indent="0">
              <a:buNone/>
            </a:pPr>
            <a:r>
              <a:rPr lang="ru-RU" dirty="0">
                <a:solidFill>
                  <a:srgbClr val="222222"/>
                </a:solidFill>
                <a:latin typeface="SFMono-Regular"/>
              </a:rPr>
              <a:t>Но лучше сразу писать полное имя, так понятнее и надежнее</a:t>
            </a:r>
            <a:endParaRPr lang="ru-US" dirty="0"/>
          </a:p>
        </p:txBody>
      </p:sp>
    </p:spTree>
    <p:extLst>
      <p:ext uri="{BB962C8B-B14F-4D97-AF65-F5344CB8AC3E}">
        <p14:creationId xmlns:p14="http://schemas.microsoft.com/office/powerpoint/2010/main" val="268484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8AFF96-8573-D251-CE60-B39E3418F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Определение сервиса</a:t>
            </a:r>
            <a:endParaRPr lang="ru-US" dirty="0"/>
          </a:p>
        </p:txBody>
      </p:sp>
      <p:pic>
        <p:nvPicPr>
          <p:cNvPr id="2052" name="Picture 4" descr="Service - Kubernetes Guide with Examples">
            <a:extLst>
              <a:ext uri="{FF2B5EF4-FFF2-40B4-BE49-F238E27FC236}">
                <a16:creationId xmlns:a16="http://schemas.microsoft.com/office/drawing/2014/main" id="{F271D754-B19F-DDD3-C36C-1683E690B6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069" y="1543419"/>
            <a:ext cx="8324685" cy="5300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84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D341FCC7-CE53-9A29-D551-C06FA16779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039" b="50450"/>
          <a:stretch/>
        </p:blipFill>
        <p:spPr bwMode="auto">
          <a:xfrm>
            <a:off x="6497833" y="365923"/>
            <a:ext cx="4632705" cy="5790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CF6F1D1-AAEC-5EA8-D216-D684AC46F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1" y="365923"/>
            <a:ext cx="10512862" cy="1325218"/>
          </a:xfrm>
        </p:spPr>
        <p:txBody>
          <a:bodyPr/>
          <a:lstStyle/>
          <a:p>
            <a:r>
              <a:rPr lang="en-US" dirty="0"/>
              <a:t>Cluster IP</a:t>
            </a:r>
            <a:endParaRPr lang="ru-US" dirty="0"/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F734AE00-90BC-3CCA-8EDC-525DCC438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981" y="1792864"/>
            <a:ext cx="4646990" cy="327227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Основной вид сервисов для взаимодействия приложений в </a:t>
            </a:r>
            <a:r>
              <a:rPr lang="ru-RU" dirty="0" err="1"/>
              <a:t>кубере</a:t>
            </a:r>
            <a:r>
              <a:rPr lang="ru-RU" dirty="0"/>
              <a:t> между собой. </a:t>
            </a:r>
          </a:p>
          <a:p>
            <a:pPr marL="0" indent="0">
              <a:buNone/>
            </a:pPr>
            <a:r>
              <a:rPr lang="ru-RU" dirty="0"/>
              <a:t>На сервис выделяется постоянный </a:t>
            </a:r>
            <a:r>
              <a:rPr lang="en-US" dirty="0" err="1"/>
              <a:t>ip</a:t>
            </a:r>
            <a:r>
              <a:rPr lang="ru-RU" dirty="0"/>
              <a:t>, который не меняется </a:t>
            </a:r>
            <a:endParaRPr lang="ru-US" dirty="0"/>
          </a:p>
        </p:txBody>
      </p:sp>
    </p:spTree>
    <p:extLst>
      <p:ext uri="{BB962C8B-B14F-4D97-AF65-F5344CB8AC3E}">
        <p14:creationId xmlns:p14="http://schemas.microsoft.com/office/powerpoint/2010/main" val="390239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CF6F1D1-AAEC-5EA8-D216-D684AC46F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1" y="365923"/>
            <a:ext cx="10512862" cy="1325218"/>
          </a:xfrm>
        </p:spPr>
        <p:txBody>
          <a:bodyPr/>
          <a:lstStyle/>
          <a:p>
            <a:r>
              <a:rPr lang="en-US" dirty="0"/>
              <a:t>Cluster IP</a:t>
            </a:r>
            <a:r>
              <a:rPr lang="ru-RU"/>
              <a:t> физически</a:t>
            </a:r>
            <a:endParaRPr lang="ru-US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EE5ACD9-123D-F2C3-E799-2BB669299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74" y="2348880"/>
            <a:ext cx="11649075" cy="329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41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D341FCC7-CE53-9A29-D551-C06FA16779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039" b="50450"/>
          <a:stretch/>
        </p:blipFill>
        <p:spPr bwMode="auto">
          <a:xfrm>
            <a:off x="6497833" y="365923"/>
            <a:ext cx="4632705" cy="5790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CF6F1D1-AAEC-5EA8-D216-D684AC46F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1" y="365923"/>
            <a:ext cx="10512862" cy="1325218"/>
          </a:xfrm>
        </p:spPr>
        <p:txBody>
          <a:bodyPr/>
          <a:lstStyle/>
          <a:p>
            <a:r>
              <a:rPr lang="en-US" dirty="0"/>
              <a:t>Cluster IP headless</a:t>
            </a:r>
            <a:endParaRPr lang="ru-US" dirty="0"/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F734AE00-90BC-3CCA-8EDC-525DCC438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981" y="1792864"/>
            <a:ext cx="4646990" cy="327227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Если при создании </a:t>
            </a:r>
            <a:r>
              <a:rPr lang="en-US" dirty="0" err="1"/>
              <a:t>clusterIp</a:t>
            </a:r>
            <a:r>
              <a:rPr lang="en-US" dirty="0"/>
              <a:t> </a:t>
            </a:r>
            <a:r>
              <a:rPr lang="ru-RU" dirty="0"/>
              <a:t>сервиса указать </a:t>
            </a:r>
            <a:r>
              <a:rPr lang="en-US" dirty="0" err="1"/>
              <a:t>clusterIp</a:t>
            </a:r>
            <a:r>
              <a:rPr lang="en-US" dirty="0"/>
              <a:t>: none</a:t>
            </a:r>
            <a:r>
              <a:rPr lang="ru-RU" dirty="0"/>
              <a:t>, тогда отдельный </a:t>
            </a:r>
            <a:r>
              <a:rPr lang="en-US" dirty="0" err="1"/>
              <a:t>ip</a:t>
            </a:r>
            <a:r>
              <a:rPr lang="en-US" dirty="0"/>
              <a:t> </a:t>
            </a:r>
            <a:r>
              <a:rPr lang="ru-RU" dirty="0"/>
              <a:t>не выделится, а актуальный список подов сразу будет доступен в </a:t>
            </a:r>
            <a:r>
              <a:rPr lang="en-US" dirty="0" err="1"/>
              <a:t>dns</a:t>
            </a:r>
            <a:r>
              <a:rPr lang="ru-RU" dirty="0"/>
              <a:t> записи сервиса.</a:t>
            </a:r>
            <a:endParaRPr lang="ru-US" dirty="0"/>
          </a:p>
        </p:txBody>
      </p:sp>
    </p:spTree>
    <p:extLst>
      <p:ext uri="{BB962C8B-B14F-4D97-AF65-F5344CB8AC3E}">
        <p14:creationId xmlns:p14="http://schemas.microsoft.com/office/powerpoint/2010/main" val="130329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D341FCC7-CE53-9A29-D551-C06FA16779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17" b="50450"/>
          <a:stretch/>
        </p:blipFill>
        <p:spPr bwMode="auto">
          <a:xfrm>
            <a:off x="6417792" y="285024"/>
            <a:ext cx="4646990" cy="5843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CF6F1D1-AAEC-5EA8-D216-D684AC46F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1" y="365923"/>
            <a:ext cx="10512862" cy="1325218"/>
          </a:xfrm>
        </p:spPr>
        <p:txBody>
          <a:bodyPr/>
          <a:lstStyle/>
          <a:p>
            <a:r>
              <a:rPr lang="en-US" dirty="0" err="1"/>
              <a:t>NodePort</a:t>
            </a:r>
            <a:endParaRPr lang="ru-US" dirty="0"/>
          </a:p>
        </p:txBody>
      </p:sp>
      <p:sp>
        <p:nvSpPr>
          <p:cNvPr id="2" name="Объект 2">
            <a:extLst>
              <a:ext uri="{FF2B5EF4-FFF2-40B4-BE49-F238E27FC236}">
                <a16:creationId xmlns:a16="http://schemas.microsoft.com/office/drawing/2014/main" id="{A0073410-2DE9-5AFC-D5F8-11D1961823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981" y="1792864"/>
            <a:ext cx="4646990" cy="32722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Примитивный сервис для того, чтобы сделать приложение доступным из интернета. Работает аналогично </a:t>
            </a:r>
            <a:r>
              <a:rPr lang="en-US" dirty="0"/>
              <a:t>bind </a:t>
            </a:r>
            <a:r>
              <a:rPr lang="ru-RU" dirty="0"/>
              <a:t>порта у докера, в итоге порт контейнера связывается в портом у сервера, на которой под запущен.</a:t>
            </a:r>
            <a:endParaRPr lang="ru-US" dirty="0"/>
          </a:p>
        </p:txBody>
      </p:sp>
    </p:spTree>
    <p:extLst>
      <p:ext uri="{BB962C8B-B14F-4D97-AF65-F5344CB8AC3E}">
        <p14:creationId xmlns:p14="http://schemas.microsoft.com/office/powerpoint/2010/main" val="2240139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CF6F1D1-AAEC-5EA8-D216-D684AC46F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1" y="365923"/>
            <a:ext cx="10512862" cy="1325218"/>
          </a:xfrm>
        </p:spPr>
        <p:txBody>
          <a:bodyPr/>
          <a:lstStyle/>
          <a:p>
            <a:r>
              <a:rPr lang="en-US" dirty="0" err="1"/>
              <a:t>LoadBalancer</a:t>
            </a:r>
            <a:endParaRPr lang="ru-US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6A524555-43DD-071E-8DB4-32DB2442B3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5" r="55292"/>
          <a:stretch/>
        </p:blipFill>
        <p:spPr bwMode="auto">
          <a:xfrm>
            <a:off x="6805485" y="890347"/>
            <a:ext cx="4399176" cy="507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130B17BC-9930-0C69-A10B-4BC6152C9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981" y="1792864"/>
            <a:ext cx="4646990" cy="32722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US" dirty="0"/>
              <a:t>Сервис основанный на возможностях облачных провайдеров, работает на сетевом уровне, связывает выделенный </a:t>
            </a:r>
            <a:r>
              <a:rPr lang="en-US" dirty="0" err="1"/>
              <a:t>ip</a:t>
            </a:r>
            <a:r>
              <a:rPr lang="en-US" dirty="0"/>
              <a:t> </a:t>
            </a:r>
            <a:r>
              <a:rPr lang="ru-RU" dirty="0"/>
              <a:t>и поды напрямую</a:t>
            </a:r>
            <a:endParaRPr lang="ru-US" dirty="0"/>
          </a:p>
        </p:txBody>
      </p:sp>
    </p:spTree>
    <p:extLst>
      <p:ext uri="{BB962C8B-B14F-4D97-AF65-F5344CB8AC3E}">
        <p14:creationId xmlns:p14="http://schemas.microsoft.com/office/powerpoint/2010/main" val="280584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1F20B2-849B-BCBE-E37B-A1F8F35EF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399"/>
              <a:t>Распределенные</a:t>
            </a:r>
            <a:r>
              <a:rPr lang="ru-RU" sz="4399" dirty="0"/>
              <a:t> приложения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E7A815-1FD6-05EE-40C1-9ADCD964B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Если говорить про </a:t>
            </a:r>
            <a:r>
              <a:rPr lang="ru-RU"/>
              <a:t>использование приложения под нагрузкой, мы хотим</a:t>
            </a:r>
            <a:r>
              <a:rPr lang="ru-RU" dirty="0"/>
              <a:t> запускать </a:t>
            </a:r>
            <a:r>
              <a:rPr lang="ru-RU"/>
              <a:t>копии </a:t>
            </a:r>
            <a:r>
              <a:rPr lang="ru-RU" dirty="0"/>
              <a:t>приложения</a:t>
            </a:r>
            <a:r>
              <a:rPr lang="ru-RU"/>
              <a:t>, чтобы</a:t>
            </a:r>
            <a:r>
              <a:rPr lang="ru-RU" dirty="0"/>
              <a:t>:</a:t>
            </a:r>
            <a:endParaRPr lang="en-US" dirty="0"/>
          </a:p>
          <a:p>
            <a:r>
              <a:rPr lang="ru-RU"/>
              <a:t>Защитить </a:t>
            </a:r>
            <a:r>
              <a:rPr lang="ru-RU" dirty="0"/>
              <a:t>приложение от </a:t>
            </a:r>
            <a:r>
              <a:rPr lang="ru-RU"/>
              <a:t>падения сервера, на </a:t>
            </a:r>
            <a:r>
              <a:rPr lang="ru-RU" dirty="0"/>
              <a:t>котором запущен процесс</a:t>
            </a:r>
          </a:p>
          <a:p>
            <a:r>
              <a:rPr lang="ru-RU" dirty="0"/>
              <a:t>Распределить нагрузку по нескольким серверам</a:t>
            </a:r>
          </a:p>
          <a:p>
            <a:r>
              <a:rPr lang="ru-RU" dirty="0"/>
              <a:t>Распределить </a:t>
            </a:r>
            <a:r>
              <a:rPr lang="ru-RU"/>
              <a:t>трафик </a:t>
            </a:r>
            <a:r>
              <a:rPr lang="ru-RU" dirty="0"/>
              <a:t>на</a:t>
            </a:r>
            <a:r>
              <a:rPr lang="ru-RU"/>
              <a:t> работающие</a:t>
            </a:r>
            <a:r>
              <a:rPr lang="ru-RU" dirty="0"/>
              <a:t> </a:t>
            </a:r>
            <a:r>
              <a:rPr lang="ru-RU"/>
              <a:t>копии приложения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306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D341FCC7-CE53-9A29-D551-C06FA16779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75" t="53694"/>
          <a:stretch/>
        </p:blipFill>
        <p:spPr bwMode="auto">
          <a:xfrm>
            <a:off x="6858143" y="968974"/>
            <a:ext cx="4492700" cy="4920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CF6F1D1-AAEC-5EA8-D216-D684AC46F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1" y="365923"/>
            <a:ext cx="10512862" cy="1325218"/>
          </a:xfrm>
        </p:spPr>
        <p:txBody>
          <a:bodyPr/>
          <a:lstStyle/>
          <a:p>
            <a:r>
              <a:rPr lang="en-US" dirty="0" err="1"/>
              <a:t>ExternalName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157B57-575C-EC86-92F8-D8DC69661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981" y="1792864"/>
            <a:ext cx="4646990" cy="32722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US" dirty="0"/>
              <a:t>Просто </a:t>
            </a:r>
            <a:r>
              <a:rPr lang="en-US" dirty="0"/>
              <a:t>DNS </a:t>
            </a:r>
            <a:r>
              <a:rPr lang="ru-RU" dirty="0"/>
              <a:t>запись в </a:t>
            </a:r>
            <a:r>
              <a:rPr lang="en-US" dirty="0"/>
              <a:t> </a:t>
            </a:r>
            <a:r>
              <a:rPr lang="ru-RU" dirty="0"/>
              <a:t>кластере</a:t>
            </a:r>
            <a:endParaRPr lang="ru-US" dirty="0"/>
          </a:p>
        </p:txBody>
      </p:sp>
    </p:spTree>
    <p:extLst>
      <p:ext uri="{BB962C8B-B14F-4D97-AF65-F5344CB8AC3E}">
        <p14:creationId xmlns:p14="http://schemas.microsoft.com/office/powerpoint/2010/main" val="37340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65CB42-669C-84E8-BB17-91B3291B7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US" dirty="0"/>
              <a:t>Итоговая схема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E40609E-3562-803B-A93C-370B18A9A1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1202" y="1717671"/>
            <a:ext cx="6436294" cy="4774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1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A11926-4389-2D42-EF0B-D38FE9718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Ingress</a:t>
            </a:r>
            <a:endParaRPr lang="ru-US" dirty="0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03D32CB1-2F3A-9D43-1E96-0F9AC262FE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431" y="1335075"/>
            <a:ext cx="8957963" cy="552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6870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445B59-D837-DB62-E18E-E3482F781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Конфигурация приложений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5DC7F9-16B1-6A9A-ED3C-C6935F1488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Kubeway</a:t>
            </a:r>
            <a:r>
              <a:rPr lang="en-US" dirty="0"/>
              <a:t> </a:t>
            </a:r>
            <a:r>
              <a:rPr lang="ru-RU" dirty="0"/>
              <a:t>подход подразумевает хранить конфиг отдельно от кода приложения, чтобы можно вносить правки в конфиг без долгого цикла </a:t>
            </a:r>
            <a:r>
              <a:rPr lang="en-US" dirty="0"/>
              <a:t>CI/CD</a:t>
            </a:r>
          </a:p>
          <a:p>
            <a:pPr marL="0" indent="0">
              <a:buNone/>
            </a:pPr>
            <a:r>
              <a:rPr lang="ru-RU" dirty="0"/>
              <a:t>Для открытых файлов конфигурации используется </a:t>
            </a:r>
            <a:r>
              <a:rPr lang="en-US" dirty="0" err="1"/>
              <a:t>ConfigMap</a:t>
            </a:r>
            <a:endParaRPr lang="ru-RU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dirty="0"/>
              <a:t>Для секретов используется </a:t>
            </a:r>
            <a:r>
              <a:rPr lang="en-US" dirty="0"/>
              <a:t>secrets</a:t>
            </a:r>
            <a:r>
              <a:rPr lang="ru-RU" dirty="0"/>
              <a:t>, это могут быть как файлы, так и переменные окружения</a:t>
            </a:r>
            <a:endParaRPr lang="ru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010573-FE83-2F1A-EA74-EA45AF3260D1}"/>
              </a:ext>
            </a:extLst>
          </p:cNvPr>
          <p:cNvSpPr txBox="1"/>
          <p:nvPr/>
        </p:nvSpPr>
        <p:spPr>
          <a:xfrm>
            <a:off x="3810560" y="3706227"/>
            <a:ext cx="4548161" cy="4615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399" dirty="0">
                <a:solidFill>
                  <a:srgbClr val="000000"/>
                </a:solidFill>
                <a:latin typeface="Menlo" panose="020B0609030804020204" pitchFamily="49" charset="0"/>
              </a:rPr>
              <a:t>k get cm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326A5F-6367-190C-2F6C-D4E5B232AD8C}"/>
              </a:ext>
            </a:extLst>
          </p:cNvPr>
          <p:cNvSpPr txBox="1"/>
          <p:nvPr/>
        </p:nvSpPr>
        <p:spPr>
          <a:xfrm>
            <a:off x="3810559" y="5156200"/>
            <a:ext cx="4548161" cy="4615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399" dirty="0">
                <a:solidFill>
                  <a:srgbClr val="000000"/>
                </a:solidFill>
                <a:latin typeface="Menlo" panose="020B0609030804020204" pitchFamily="49" charset="0"/>
              </a:rPr>
              <a:t>k get secrets</a:t>
            </a:r>
          </a:p>
        </p:txBody>
      </p:sp>
    </p:spTree>
    <p:extLst>
      <p:ext uri="{BB962C8B-B14F-4D97-AF65-F5344CB8AC3E}">
        <p14:creationId xmlns:p14="http://schemas.microsoft.com/office/powerpoint/2010/main" val="2500111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9654C1-933F-3ED6-3659-21218A00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US" dirty="0"/>
              <a:t>Базовая работа в приложениями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D4ACF3-3DAB-87EA-CB07-30F182A26D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US" dirty="0"/>
              <a:t>Смотрим список подов находим нужный</a:t>
            </a:r>
            <a:br>
              <a:rPr lang="en-US" dirty="0"/>
            </a:br>
            <a:br>
              <a:rPr lang="ru-US" dirty="0"/>
            </a:br>
            <a:endParaRPr lang="ru-US" dirty="0"/>
          </a:p>
          <a:p>
            <a:r>
              <a:rPr lang="ru-US" dirty="0"/>
              <a:t>Смотрим логи пода</a:t>
            </a:r>
            <a:br>
              <a:rPr lang="en-US" dirty="0"/>
            </a:br>
            <a:br>
              <a:rPr lang="ru-US" dirty="0"/>
            </a:br>
            <a:endParaRPr lang="ru-US" dirty="0"/>
          </a:p>
          <a:p>
            <a:r>
              <a:rPr lang="ru-US" dirty="0"/>
              <a:t>Смотрим манифест пода и состояние контейнеров</a:t>
            </a:r>
            <a:br>
              <a:rPr lang="en-US" dirty="0"/>
            </a:br>
            <a:br>
              <a:rPr lang="ru-US" dirty="0"/>
            </a:br>
            <a:endParaRPr lang="ru-US" dirty="0"/>
          </a:p>
          <a:p>
            <a:r>
              <a:rPr lang="ru-US" dirty="0"/>
              <a:t>Заходим в под и выполняем команды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D62628-69CE-A472-4EC3-234DD4449486}"/>
              </a:ext>
            </a:extLst>
          </p:cNvPr>
          <p:cNvSpPr txBox="1"/>
          <p:nvPr/>
        </p:nvSpPr>
        <p:spPr>
          <a:xfrm>
            <a:off x="1557908" y="2287588"/>
            <a:ext cx="9792933" cy="4615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399" dirty="0">
                <a:solidFill>
                  <a:srgbClr val="000000"/>
                </a:solidFill>
                <a:latin typeface="Menlo" panose="020B0609030804020204" pitchFamily="49" charset="0"/>
              </a:rPr>
              <a:t>k –n master get pods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8DB8F2-988A-6A1D-5379-B72A8A4DE8F0}"/>
              </a:ext>
            </a:extLst>
          </p:cNvPr>
          <p:cNvSpPr txBox="1"/>
          <p:nvPr/>
        </p:nvSpPr>
        <p:spPr>
          <a:xfrm>
            <a:off x="1557908" y="3581620"/>
            <a:ext cx="9792934" cy="4615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399" dirty="0">
                <a:solidFill>
                  <a:srgbClr val="000000"/>
                </a:solidFill>
                <a:latin typeface="Menlo" panose="020B0609030804020204" pitchFamily="49" charset="0"/>
              </a:rPr>
              <a:t>k –n master logs nginx-79d6646f46-7p7nz  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96AC79-D30A-AA95-41DB-9690A0DF7232}"/>
              </a:ext>
            </a:extLst>
          </p:cNvPr>
          <p:cNvSpPr txBox="1"/>
          <p:nvPr/>
        </p:nvSpPr>
        <p:spPr>
          <a:xfrm>
            <a:off x="1557907" y="4875652"/>
            <a:ext cx="9792934" cy="4615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399" dirty="0">
                <a:solidFill>
                  <a:srgbClr val="000000"/>
                </a:solidFill>
                <a:latin typeface="Menlo" panose="020B0609030804020204" pitchFamily="49" charset="0"/>
              </a:rPr>
              <a:t>k –n master describe pod nginx-79d6646f46-7p7nz 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59700A-32BC-DFCF-49A3-C1A7DCF77841}"/>
              </a:ext>
            </a:extLst>
          </p:cNvPr>
          <p:cNvSpPr txBox="1"/>
          <p:nvPr/>
        </p:nvSpPr>
        <p:spPr>
          <a:xfrm>
            <a:off x="1557905" y="6130946"/>
            <a:ext cx="9792935" cy="4615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399" dirty="0">
                <a:solidFill>
                  <a:srgbClr val="000000"/>
                </a:solidFill>
                <a:latin typeface="Menlo" panose="020B0609030804020204" pitchFamily="49" charset="0"/>
              </a:rPr>
              <a:t>k –n master exec –it nginx-79d6646f46-7p7nz -- bash </a:t>
            </a:r>
          </a:p>
        </p:txBody>
      </p:sp>
    </p:spTree>
    <p:extLst>
      <p:ext uri="{BB962C8B-B14F-4D97-AF65-F5344CB8AC3E}">
        <p14:creationId xmlns:p14="http://schemas.microsoft.com/office/powerpoint/2010/main" val="211417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9B79AD-88F7-EF1E-A34C-8249B111F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US" dirty="0"/>
              <a:t>Полезные ссылки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2464CC-8E68-4A80-3CB0-683191CAA2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https://thesecretlivesofdata.com/raft/</a:t>
            </a:r>
            <a:endParaRPr lang="en-US" dirty="0"/>
          </a:p>
          <a:p>
            <a:r>
              <a:rPr lang="en-US" dirty="0">
                <a:hlinkClick r:id="rId3"/>
              </a:rPr>
              <a:t>https://kubernetes.io/</a:t>
            </a:r>
            <a:endParaRPr lang="en-US" dirty="0"/>
          </a:p>
          <a:p>
            <a:r>
              <a:rPr lang="en-US" dirty="0">
                <a:hlinkClick r:id="rId4"/>
              </a:rPr>
              <a:t>https://www.google.com/</a:t>
            </a:r>
            <a:endParaRPr lang="en-US" dirty="0"/>
          </a:p>
          <a:p>
            <a:endParaRPr lang="ru-US" dirty="0"/>
          </a:p>
        </p:txBody>
      </p:sp>
    </p:spTree>
    <p:extLst>
      <p:ext uri="{BB962C8B-B14F-4D97-AF65-F5344CB8AC3E}">
        <p14:creationId xmlns:p14="http://schemas.microsoft.com/office/powerpoint/2010/main" val="110417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1F20B2-849B-BCBE-E37B-A1F8F35EF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399" dirty="0"/>
              <a:t>Docker</a:t>
            </a:r>
            <a:r>
              <a:rPr lang="ru-RU" sz="4399" dirty="0"/>
              <a:t> </a:t>
            </a:r>
            <a:r>
              <a:rPr lang="en-US" sz="4399" dirty="0"/>
              <a:t>swarm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E7A815-1FD6-05EE-40C1-9ADCD964B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Решение для </a:t>
            </a:r>
            <a:r>
              <a:rPr lang="ru-RU" dirty="0" err="1"/>
              <a:t>оркестрации</a:t>
            </a:r>
            <a:r>
              <a:rPr lang="ru-RU" dirty="0"/>
              <a:t> </a:t>
            </a:r>
            <a:r>
              <a:rPr lang="en-US" dirty="0"/>
              <a:t>docker </a:t>
            </a:r>
            <a:r>
              <a:rPr lang="ru-RU" dirty="0"/>
              <a:t>контейнеров</a:t>
            </a:r>
            <a:endParaRPr lang="en-US" dirty="0"/>
          </a:p>
          <a:p>
            <a:r>
              <a:rPr lang="ru-RU" dirty="0"/>
              <a:t>Нативное решение встроенное в докер</a:t>
            </a:r>
          </a:p>
          <a:p>
            <a:r>
              <a:rPr lang="ru-RU" dirty="0"/>
              <a:t>Есть базовые операции</a:t>
            </a:r>
          </a:p>
          <a:p>
            <a:r>
              <a:rPr lang="ru-RU" dirty="0"/>
              <a:t>Низкий порог вхождения</a:t>
            </a:r>
          </a:p>
        </p:txBody>
      </p:sp>
      <p:pic>
        <p:nvPicPr>
          <p:cNvPr id="6" name="Picture 2" descr="swarm - Official Image | Docker Hub">
            <a:extLst>
              <a:ext uri="{FF2B5EF4-FFF2-40B4-BE49-F238E27FC236}">
                <a16:creationId xmlns:a16="http://schemas.microsoft.com/office/drawing/2014/main" id="{A8F36616-A2ED-1308-4220-0C662C4AE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63345" y="3954040"/>
            <a:ext cx="3611680" cy="300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381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1F20B2-849B-BCBE-E37B-A1F8F35EF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Недостатки </a:t>
            </a:r>
            <a:r>
              <a:rPr lang="en-US" dirty="0"/>
              <a:t>Docker swarm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E7A815-1FD6-05EE-40C1-9ADCD964B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US" dirty="0"/>
              <a:t>Основа кластера </a:t>
            </a:r>
            <a:r>
              <a:rPr lang="en-US" dirty="0"/>
              <a:t>docker swarm </a:t>
            </a:r>
            <a:r>
              <a:rPr lang="ru-RU" dirty="0"/>
              <a:t>представляют управляющие </a:t>
            </a:r>
            <a:r>
              <a:rPr lang="en-US" dirty="0"/>
              <a:t>master </a:t>
            </a:r>
            <a:r>
              <a:rPr lang="ru-RU" dirty="0"/>
              <a:t>узлы и рабочие (</a:t>
            </a:r>
            <a:r>
              <a:rPr lang="en-US" dirty="0"/>
              <a:t>worker)</a:t>
            </a:r>
            <a:endParaRPr lang="ru-RU" dirty="0"/>
          </a:p>
          <a:p>
            <a:r>
              <a:rPr lang="ru-RU" dirty="0"/>
              <a:t>Ограничен на количеству узлов и контейнеров</a:t>
            </a:r>
          </a:p>
          <a:p>
            <a:r>
              <a:rPr lang="ru-RU" dirty="0"/>
              <a:t>Отсутствует </a:t>
            </a:r>
            <a:r>
              <a:rPr lang="ru-RU" dirty="0" err="1"/>
              <a:t>автомасштабирование</a:t>
            </a:r>
            <a:endParaRPr lang="ru-RU" dirty="0"/>
          </a:p>
          <a:p>
            <a:r>
              <a:rPr lang="ru-RU" dirty="0"/>
              <a:t>Не удовлетворяет всем потребностям бизнеса</a:t>
            </a:r>
            <a:endParaRPr lang="ru-US" dirty="0"/>
          </a:p>
        </p:txBody>
      </p:sp>
    </p:spTree>
    <p:extLst>
      <p:ext uri="{BB962C8B-B14F-4D97-AF65-F5344CB8AC3E}">
        <p14:creationId xmlns:p14="http://schemas.microsoft.com/office/powerpoint/2010/main" val="280139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67D8BA-04A5-F8AF-4C14-876AFA02A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Hashicorp</a:t>
            </a:r>
            <a:r>
              <a:rPr lang="en-US" dirty="0"/>
              <a:t> Nomad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0B2E93-3B41-3945-3F2B-79B83E29AC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US" dirty="0"/>
              <a:t>Оркестратор от </a:t>
            </a:r>
            <a:r>
              <a:rPr lang="en-US" dirty="0" err="1"/>
              <a:t>HashiCorp</a:t>
            </a:r>
            <a:r>
              <a:rPr lang="ru-RU" dirty="0"/>
              <a:t>, который скорее представляет собой фреймворк для построения кластерных решений. </a:t>
            </a:r>
          </a:p>
          <a:p>
            <a:pPr marL="0" indent="0">
              <a:buNone/>
            </a:pPr>
            <a:r>
              <a:rPr lang="ru-RU" dirty="0"/>
              <a:t>Существует </a:t>
            </a:r>
            <a:r>
              <a:rPr lang="en-US" dirty="0"/>
              <a:t>community </a:t>
            </a:r>
            <a:r>
              <a:rPr lang="ru-RU" dirty="0"/>
              <a:t>и </a:t>
            </a:r>
            <a:r>
              <a:rPr lang="en-US" dirty="0"/>
              <a:t>enterprise </a:t>
            </a:r>
            <a:r>
              <a:rPr lang="ru-RU" dirty="0"/>
              <a:t>версии.</a:t>
            </a:r>
          </a:p>
          <a:p>
            <a:pPr marL="0" indent="0">
              <a:buNone/>
            </a:pPr>
            <a:r>
              <a:rPr lang="ru-RU" dirty="0"/>
              <a:t>+ Простой в установке, низкий порог входа</a:t>
            </a:r>
          </a:p>
          <a:p>
            <a:pPr marL="0" indent="0">
              <a:buNone/>
            </a:pPr>
            <a:r>
              <a:rPr lang="ru-RU" dirty="0"/>
              <a:t>+ Поддерживает не только контейнеры</a:t>
            </a:r>
          </a:p>
          <a:p>
            <a:pPr>
              <a:buFontTx/>
              <a:buChar char="-"/>
            </a:pPr>
            <a:r>
              <a:rPr lang="ru-RU" dirty="0"/>
              <a:t>Начальный функционал сильно ограничен</a:t>
            </a:r>
          </a:p>
          <a:p>
            <a:pPr>
              <a:buFontTx/>
              <a:buChar char="-"/>
            </a:pPr>
            <a:r>
              <a:rPr lang="ru-RU" dirty="0"/>
              <a:t>Бесплатная версия ограничена</a:t>
            </a:r>
          </a:p>
          <a:p>
            <a:pPr>
              <a:buFontTx/>
              <a:buChar char="-"/>
            </a:pPr>
            <a:r>
              <a:rPr lang="ru-RU" dirty="0"/>
              <a:t>Небольшое комьюнити</a:t>
            </a:r>
            <a:endParaRPr lang="ru-US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3B90D5AD-89D8-AADF-CC18-B5D83E862D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380" y="5298867"/>
            <a:ext cx="4315262" cy="175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622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EB03BB-BDA9-739C-2561-6AFD2E869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Apache Mesos</a:t>
            </a:r>
            <a:endParaRPr lang="ru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6EFBF8-1232-0E4F-6933-D46E991470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Менеджер для работы с различными типами приложениями и разными нагрузками.</a:t>
            </a:r>
          </a:p>
          <a:p>
            <a:pPr marL="0" indent="0">
              <a:buNone/>
            </a:pPr>
            <a:r>
              <a:rPr lang="ru-RU" dirty="0"/>
              <a:t>+ Можно работать как с контейнерами и не контейнерами</a:t>
            </a:r>
          </a:p>
          <a:p>
            <a:pPr marL="0" indent="0">
              <a:buNone/>
            </a:pPr>
            <a:r>
              <a:rPr lang="ru-RU" dirty="0"/>
              <a:t>+ Высокая производительность</a:t>
            </a:r>
          </a:p>
          <a:p>
            <a:pPr>
              <a:buFontTx/>
              <a:buChar char="-"/>
            </a:pPr>
            <a:r>
              <a:rPr lang="ru-RU" dirty="0"/>
              <a:t>Сложность в поддержке и администрировании</a:t>
            </a:r>
          </a:p>
          <a:p>
            <a:pPr>
              <a:buFontTx/>
              <a:buChar char="-"/>
            </a:pPr>
            <a:r>
              <a:rPr lang="ru-RU" dirty="0"/>
              <a:t>Все сложно с разработкой и поддержкой</a:t>
            </a:r>
          </a:p>
          <a:p>
            <a:pPr>
              <a:buFontTx/>
              <a:buChar char="-"/>
            </a:pPr>
            <a:r>
              <a:rPr lang="ru-RU" dirty="0"/>
              <a:t>Высокий порог вхождения</a:t>
            </a:r>
            <a:endParaRPr lang="ru-US" dirty="0"/>
          </a:p>
        </p:txBody>
      </p:sp>
      <p:pic>
        <p:nvPicPr>
          <p:cNvPr id="9218" name="Picture 2" descr="Apache Mesos - Wikipedia">
            <a:extLst>
              <a:ext uri="{FF2B5EF4-FFF2-40B4-BE49-F238E27FC236}">
                <a16:creationId xmlns:a16="http://schemas.microsoft.com/office/drawing/2014/main" id="{F9F5C0BB-A2A5-59AD-51D9-47D91EF129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6209" y="5280058"/>
            <a:ext cx="3504634" cy="121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9921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Книги в формате 16 x 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412013_TF02787940_TF02787940.potx" id="{BDCEC835-C025-45C0-8AD5-9D778732CF6A}" vid="{4E9A813A-BC9F-4772-8185-0F17D630CF68}"/>
    </a:ext>
  </a:extLst>
</a:theme>
</file>

<file path=ppt/theme/theme2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301D382-32B0-43EE-932C-28906AF37617}">
  <ds:schemaRefs>
    <ds:schemaRef ds:uri="http://purl.org/dc/elements/1.1/"/>
    <ds:schemaRef ds:uri="http://schemas.microsoft.com/office/2006/metadata/properties"/>
    <ds:schemaRef ds:uri="4873beb7-5857-4685-be1f-d57550cc96cc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со стопкой книг на голубом фоне (широкоэкранный формат)</Template>
  <TotalTime>0</TotalTime>
  <Words>1537</Words>
  <Application>Microsoft Macintosh PowerPoint</Application>
  <PresentationFormat>Произвольный</PresentationFormat>
  <Paragraphs>215</Paragraphs>
  <Slides>55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55</vt:i4>
      </vt:variant>
    </vt:vector>
  </HeadingPairs>
  <TitlesOfParts>
    <vt:vector size="60" baseType="lpstr">
      <vt:lpstr>Arial</vt:lpstr>
      <vt:lpstr>Century Gothic</vt:lpstr>
      <vt:lpstr>Menlo</vt:lpstr>
      <vt:lpstr>SFMono-Regular</vt:lpstr>
      <vt:lpstr>Книги в формате 16 x 9</vt:lpstr>
      <vt:lpstr>Автоматизация разработки и эксплуатации программного обеспечения (осень 2023 года)</vt:lpstr>
      <vt:lpstr>Основы Kubernetes</vt:lpstr>
      <vt:lpstr>Docker</vt:lpstr>
      <vt:lpstr>Docker compose</vt:lpstr>
      <vt:lpstr>Распределенные приложения</vt:lpstr>
      <vt:lpstr>Docker swarm</vt:lpstr>
      <vt:lpstr>Недостатки Docker swarm</vt:lpstr>
      <vt:lpstr>Hashicorp Nomad</vt:lpstr>
      <vt:lpstr>Apache Mesos</vt:lpstr>
      <vt:lpstr>Kubernetes</vt:lpstr>
      <vt:lpstr>Взаимодействие с кластером</vt:lpstr>
      <vt:lpstr>Устройство кластера</vt:lpstr>
      <vt:lpstr>Master ноды</vt:lpstr>
      <vt:lpstr>Worker ноды</vt:lpstr>
      <vt:lpstr>Компоненты</vt:lpstr>
      <vt:lpstr>API server</vt:lpstr>
      <vt:lpstr>etcd</vt:lpstr>
      <vt:lpstr>CAP теорема</vt:lpstr>
      <vt:lpstr>Scheduler</vt:lpstr>
      <vt:lpstr>Controller</vt:lpstr>
      <vt:lpstr>Kubelet</vt:lpstr>
      <vt:lpstr>Kube-proxy</vt:lpstr>
      <vt:lpstr>Среда выполнения контейнера</vt:lpstr>
      <vt:lpstr>Презентация PowerPoint</vt:lpstr>
      <vt:lpstr>Namespace</vt:lpstr>
      <vt:lpstr>Задачи kubernetes</vt:lpstr>
      <vt:lpstr>Pod</vt:lpstr>
      <vt:lpstr>Volume (Том)</vt:lpstr>
      <vt:lpstr>Pod</vt:lpstr>
      <vt:lpstr>Жизненный цикл пода</vt:lpstr>
      <vt:lpstr>Создание пода</vt:lpstr>
      <vt:lpstr>Init container</vt:lpstr>
      <vt:lpstr>Replicaset</vt:lpstr>
      <vt:lpstr>Deployment</vt:lpstr>
      <vt:lpstr>Создание deployment</vt:lpstr>
      <vt:lpstr>Процесс создания подов deployment</vt:lpstr>
      <vt:lpstr>Стратегия обновления</vt:lpstr>
      <vt:lpstr>Rolling update</vt:lpstr>
      <vt:lpstr>Blue/green</vt:lpstr>
      <vt:lpstr>Canary</vt:lpstr>
      <vt:lpstr>A/B testing</vt:lpstr>
      <vt:lpstr>Service</vt:lpstr>
      <vt:lpstr>DNS (service discovering)</vt:lpstr>
      <vt:lpstr>Определение сервиса</vt:lpstr>
      <vt:lpstr>Cluster IP</vt:lpstr>
      <vt:lpstr>Cluster IP физически</vt:lpstr>
      <vt:lpstr>Cluster IP headless</vt:lpstr>
      <vt:lpstr>NodePort</vt:lpstr>
      <vt:lpstr>LoadBalancer</vt:lpstr>
      <vt:lpstr>ExternalName</vt:lpstr>
      <vt:lpstr>Итоговая схема</vt:lpstr>
      <vt:lpstr>Ingress</vt:lpstr>
      <vt:lpstr>Конфигурация приложений</vt:lpstr>
      <vt:lpstr>Базовая работа в приложениями</vt:lpstr>
      <vt:lpstr>Полезные ссылки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2018-02-13T00:36:34Z</dcterms:created>
  <dcterms:modified xsi:type="dcterms:W3CDTF">2023-10-02T07:18:12Z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