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33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91" r:id="rId11"/>
    <p:sldId id="267" r:id="rId12"/>
    <p:sldId id="266" r:id="rId13"/>
    <p:sldId id="268" r:id="rId14"/>
    <p:sldId id="269" r:id="rId15"/>
    <p:sldId id="271" r:id="rId16"/>
    <p:sldId id="273" r:id="rId17"/>
    <p:sldId id="276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70" r:id="rId27"/>
    <p:sldId id="286" r:id="rId28"/>
    <p:sldId id="287" r:id="rId29"/>
    <p:sldId id="288" r:id="rId30"/>
    <p:sldId id="289" r:id="rId31"/>
    <p:sldId id="290" r:id="rId3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17"/>
    <p:restoredTop sz="94737"/>
  </p:normalViewPr>
  <p:slideViewPr>
    <p:cSldViewPr snapToGrid="0">
      <p:cViewPr varScale="1">
        <p:scale>
          <a:sx n="166" d="100"/>
          <a:sy n="166" d="100"/>
        </p:scale>
        <p:origin x="312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0" y="3457225"/>
            <a:ext cx="8520600" cy="92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42642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Инжинириум 2022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6496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52642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52642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6496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85359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5660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6496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2600"/>
              <a:buNone/>
              <a:defRPr sz="2600" b="1">
                <a:solidFill>
                  <a:srgbClr val="3C78D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2600"/>
              <a:buNone/>
              <a:defRPr sz="2600" b="1">
                <a:solidFill>
                  <a:srgbClr val="3C78D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2600"/>
              <a:buNone/>
              <a:defRPr sz="2600" b="1">
                <a:solidFill>
                  <a:srgbClr val="3C78D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2600"/>
              <a:buNone/>
              <a:defRPr sz="2600" b="1">
                <a:solidFill>
                  <a:srgbClr val="3C78D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2600"/>
              <a:buNone/>
              <a:defRPr sz="2600" b="1">
                <a:solidFill>
                  <a:srgbClr val="3C78D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2600"/>
              <a:buNone/>
              <a:defRPr sz="2600" b="1">
                <a:solidFill>
                  <a:srgbClr val="3C78D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2600"/>
              <a:buNone/>
              <a:defRPr sz="2600" b="1">
                <a:solidFill>
                  <a:srgbClr val="3C78D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2600"/>
              <a:buNone/>
              <a:defRPr sz="2600" b="1">
                <a:solidFill>
                  <a:srgbClr val="3C78D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2600"/>
              <a:buNone/>
              <a:defRPr sz="2600" b="1">
                <a:solidFill>
                  <a:srgbClr val="3C78D8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533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gitlab.com/mivar-ri/mivar-open-standards/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gitlab.com/mivar-ri/mivar-open-standards/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gitlab.com/mivar-ri/mivar-open-standards/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itlab.com/mivar-ri/mivar-open-standards/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Руководство по описанию </a:t>
            </a:r>
            <a:r>
              <a:rPr lang="ru-RU" dirty="0" err="1"/>
              <a:t>миварных</a:t>
            </a:r>
            <a:r>
              <a:rPr lang="ru-RU" dirty="0"/>
              <a:t> баз знаний в виде</a:t>
            </a:r>
            <a:r>
              <a:rPr lang="en-US" dirty="0"/>
              <a:t> </a:t>
            </a:r>
            <a:r>
              <a:rPr lang="ru-RU" dirty="0"/>
              <a:t>графов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>
            <a:extLst>
              <a:ext uri="{FF2B5EF4-FFF2-40B4-BE49-F238E27FC236}">
                <a16:creationId xmlns:a16="http://schemas.microsoft.com/office/drawing/2014/main" id="{D3E283AA-5321-46F7-C56F-88CB969113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2"/>
          <a:stretch/>
        </p:blipFill>
        <p:spPr bwMode="auto">
          <a:xfrm>
            <a:off x="1324590" y="2910299"/>
            <a:ext cx="6494820" cy="223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DA7965-39BC-1FEF-FD00-7A5936836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Обратим внимание на значения по умолчанию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6B9909-C3F7-D52D-3081-CF0E1A1923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ru-RU" dirty="0"/>
              <a:t>В нашей конкретно экспертной системе </a:t>
            </a:r>
            <a:r>
              <a:rPr lang="ru-RU" b="1" u="sng" dirty="0">
                <a:solidFill>
                  <a:srgbClr val="7030A0"/>
                </a:solidFill>
              </a:rPr>
              <a:t>книги будут иметь значения параметров по умолчанию</a:t>
            </a:r>
            <a:r>
              <a:rPr lang="ru-RU" dirty="0"/>
              <a:t>. Таким образом, наша база знаний будет содержать еще в себе данные, которые будут </a:t>
            </a:r>
            <a:r>
              <a:rPr lang="ru-RU" b="1" dirty="0">
                <a:solidFill>
                  <a:srgbClr val="C00000"/>
                </a:solidFill>
              </a:rPr>
              <a:t>помогать строить логические вывод</a:t>
            </a:r>
            <a:r>
              <a:rPr lang="ru-RU" dirty="0"/>
              <a:t>!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D0EED0F-9EF2-5A56-A090-E090035EF3FB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ru-RU" dirty="0"/>
              <a:t>Например, для книги </a:t>
            </a:r>
            <a:r>
              <a:rPr lang="ru-RU" b="1" dirty="0"/>
              <a:t>Дон </a:t>
            </a:r>
            <a:r>
              <a:rPr lang="ru-RU" b="1" dirty="0" err="1"/>
              <a:t>Кавелли</a:t>
            </a:r>
            <a:r>
              <a:rPr lang="ru-RU" b="1" dirty="0"/>
              <a:t> и мертвый кардинал</a:t>
            </a:r>
            <a:r>
              <a:rPr lang="ru-RU" dirty="0"/>
              <a:t> параметры будут иметь следующие значения по умолчанию:</a:t>
            </a:r>
          </a:p>
          <a:p>
            <a:r>
              <a:rPr lang="ru-RU" u="sng" dirty="0"/>
              <a:t>Дэвид Конти</a:t>
            </a:r>
            <a:r>
              <a:rPr lang="ru-RU" dirty="0"/>
              <a:t> = 1</a:t>
            </a:r>
          </a:p>
          <a:p>
            <a:r>
              <a:rPr lang="ru-RU" u="sng" dirty="0"/>
              <a:t>Детективы</a:t>
            </a:r>
            <a:r>
              <a:rPr lang="ru-RU" dirty="0"/>
              <a:t> = 1</a:t>
            </a:r>
          </a:p>
          <a:p>
            <a:r>
              <a:rPr lang="ru-RU" u="sng" dirty="0"/>
              <a:t>Год</a:t>
            </a:r>
            <a:r>
              <a:rPr lang="ru-RU" dirty="0"/>
              <a:t> = 2023</a:t>
            </a:r>
          </a:p>
          <a:p>
            <a:r>
              <a:rPr lang="ru-RU" u="sng" dirty="0"/>
              <a:t>Происхождение</a:t>
            </a:r>
            <a:r>
              <a:rPr lang="ru-RU" dirty="0"/>
              <a:t> =</a:t>
            </a:r>
            <a:r>
              <a:rPr lang="en-US" dirty="0"/>
              <a:t> </a:t>
            </a:r>
            <a:r>
              <a:rPr lang="ru-RU" dirty="0"/>
              <a:t>"зарубежная"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0831625-58B0-C644-E694-E7DB9015677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10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525929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972EBB-ED1F-AEAB-B380-2CBD7F0E3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Уточним наши типы параметров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2AC9F5B-4ED4-73AC-AA4A-D3156E805F9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11</a:t>
            </a:fld>
            <a:endParaRPr lang="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FDAA74-964F-09B0-3684-173711050FB5}"/>
              </a:ext>
            </a:extLst>
          </p:cNvPr>
          <p:cNvSpPr/>
          <p:nvPr/>
        </p:nvSpPr>
        <p:spPr>
          <a:xfrm>
            <a:off x="430306" y="1533017"/>
            <a:ext cx="2720148" cy="3416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Дон </a:t>
            </a:r>
            <a:r>
              <a:rPr lang="ru-RU" sz="1100" b="1" dirty="0" err="1">
                <a:solidFill>
                  <a:schemeClr val="tx1"/>
                </a:solidFill>
              </a:rPr>
              <a:t>Кавелли</a:t>
            </a:r>
            <a:r>
              <a:rPr lang="ru-RU" sz="1100" b="1" dirty="0">
                <a:solidFill>
                  <a:schemeClr val="tx1"/>
                </a:solidFill>
              </a:rPr>
              <a:t> и мертвый кардинал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6CDDDD3-8AAB-C7D2-FB30-1FA90238BBDD}"/>
              </a:ext>
            </a:extLst>
          </p:cNvPr>
          <p:cNvSpPr/>
          <p:nvPr/>
        </p:nvSpPr>
        <p:spPr>
          <a:xfrm>
            <a:off x="624968" y="1863362"/>
            <a:ext cx="2330824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Жанр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049B668-C54D-A937-4E2C-C0F10692BD4B}"/>
              </a:ext>
            </a:extLst>
          </p:cNvPr>
          <p:cNvSpPr/>
          <p:nvPr/>
        </p:nvSpPr>
        <p:spPr>
          <a:xfrm>
            <a:off x="756238" y="2153023"/>
            <a:ext cx="2068285" cy="368834"/>
          </a:xfrm>
          <a:prstGeom prst="ellipse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детективы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C1890ED-E887-7747-CC6B-0715151B29FD}"/>
              </a:ext>
            </a:extLst>
          </p:cNvPr>
          <p:cNvSpPr/>
          <p:nvPr/>
        </p:nvSpPr>
        <p:spPr>
          <a:xfrm>
            <a:off x="624968" y="2662770"/>
            <a:ext cx="2330824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Автор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0FF6D0A6-BCC5-0AF2-9BE0-A560240FD538}"/>
              </a:ext>
            </a:extLst>
          </p:cNvPr>
          <p:cNvSpPr/>
          <p:nvPr/>
        </p:nvSpPr>
        <p:spPr>
          <a:xfrm>
            <a:off x="756238" y="2951371"/>
            <a:ext cx="2068285" cy="368834"/>
          </a:xfrm>
          <a:prstGeom prst="ellipse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Дэвид Конти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7293434-89A2-FD9C-05C9-BAD53CF72D6C}"/>
              </a:ext>
            </a:extLst>
          </p:cNvPr>
          <p:cNvSpPr/>
          <p:nvPr/>
        </p:nvSpPr>
        <p:spPr>
          <a:xfrm>
            <a:off x="624968" y="3723855"/>
            <a:ext cx="2330824" cy="11324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Дополнительные свойства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92C474B7-6DA3-EB83-B918-FEFE9E728CBB}"/>
              </a:ext>
            </a:extLst>
          </p:cNvPr>
          <p:cNvSpPr/>
          <p:nvPr/>
        </p:nvSpPr>
        <p:spPr>
          <a:xfrm>
            <a:off x="899418" y="3991530"/>
            <a:ext cx="1781924" cy="368834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Происхождение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9EA766CF-A047-A915-5A02-3A57331061AF}"/>
              </a:ext>
            </a:extLst>
          </p:cNvPr>
          <p:cNvSpPr/>
          <p:nvPr/>
        </p:nvSpPr>
        <p:spPr>
          <a:xfrm>
            <a:off x="899418" y="4416006"/>
            <a:ext cx="1781924" cy="368834"/>
          </a:xfrm>
          <a:prstGeom prst="ellipse">
            <a:avLst/>
          </a:prstGeom>
          <a:solidFill>
            <a:srgbClr val="0070C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Год</a:t>
            </a:r>
          </a:p>
        </p:txBody>
      </p:sp>
      <p:sp>
        <p:nvSpPr>
          <p:cNvPr id="12" name="Загнутый угол 11">
            <a:extLst>
              <a:ext uri="{FF2B5EF4-FFF2-40B4-BE49-F238E27FC236}">
                <a16:creationId xmlns:a16="http://schemas.microsoft.com/office/drawing/2014/main" id="{0DEB9263-6773-DA18-D671-28BA7848E229}"/>
              </a:ext>
            </a:extLst>
          </p:cNvPr>
          <p:cNvSpPr/>
          <p:nvPr/>
        </p:nvSpPr>
        <p:spPr>
          <a:xfrm>
            <a:off x="7302525" y="1803226"/>
            <a:ext cx="1644383" cy="1453182"/>
          </a:xfrm>
          <a:prstGeom prst="foldedCorner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tx1"/>
                </a:solidFill>
              </a:rPr>
              <a:t>Тип</a:t>
            </a:r>
            <a:r>
              <a:rPr lang="ru-RU" dirty="0">
                <a:solidFill>
                  <a:schemeClr val="tx1"/>
                </a:solidFill>
              </a:rPr>
              <a:t>: число</a:t>
            </a:r>
          </a:p>
          <a:p>
            <a:r>
              <a:rPr lang="ru-RU" b="1" u="sng" dirty="0">
                <a:solidFill>
                  <a:schemeClr val="tx1"/>
                </a:solidFill>
              </a:rPr>
              <a:t>Значения</a:t>
            </a:r>
            <a:r>
              <a:rPr lang="ru-RU" dirty="0">
                <a:solidFill>
                  <a:schemeClr val="tx1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-1 – неважно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0 – ЛОЖЬ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1 – ИСТИНА</a:t>
            </a:r>
          </a:p>
        </p:txBody>
      </p:sp>
      <p:sp>
        <p:nvSpPr>
          <p:cNvPr id="13" name="Загнутый угол 12">
            <a:extLst>
              <a:ext uri="{FF2B5EF4-FFF2-40B4-BE49-F238E27FC236}">
                <a16:creationId xmlns:a16="http://schemas.microsoft.com/office/drawing/2014/main" id="{8A57C279-BCAB-8FD0-E2D6-457839776F33}"/>
              </a:ext>
            </a:extLst>
          </p:cNvPr>
          <p:cNvSpPr/>
          <p:nvPr/>
        </p:nvSpPr>
        <p:spPr>
          <a:xfrm>
            <a:off x="7302524" y="4493850"/>
            <a:ext cx="1644383" cy="506979"/>
          </a:xfrm>
          <a:prstGeom prst="foldedCorner">
            <a:avLst/>
          </a:prstGeom>
          <a:solidFill>
            <a:srgbClr val="0070C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tx1"/>
                </a:solidFill>
              </a:rPr>
              <a:t>Тип</a:t>
            </a:r>
            <a:r>
              <a:rPr lang="ru-RU" dirty="0">
                <a:solidFill>
                  <a:schemeClr val="tx1"/>
                </a:solidFill>
              </a:rPr>
              <a:t>: число</a:t>
            </a:r>
          </a:p>
        </p:txBody>
      </p:sp>
      <p:sp>
        <p:nvSpPr>
          <p:cNvPr id="14" name="Загнутый угол 13">
            <a:extLst>
              <a:ext uri="{FF2B5EF4-FFF2-40B4-BE49-F238E27FC236}">
                <a16:creationId xmlns:a16="http://schemas.microsoft.com/office/drawing/2014/main" id="{941B6074-C8AC-5E93-0520-25D4709D3877}"/>
              </a:ext>
            </a:extLst>
          </p:cNvPr>
          <p:cNvSpPr/>
          <p:nvPr/>
        </p:nvSpPr>
        <p:spPr>
          <a:xfrm>
            <a:off x="4572000" y="3555904"/>
            <a:ext cx="1721224" cy="1487239"/>
          </a:xfrm>
          <a:prstGeom prst="foldedCorner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tx1"/>
                </a:solidFill>
              </a:rPr>
              <a:t>Тип</a:t>
            </a:r>
            <a:r>
              <a:rPr lang="ru-RU" dirty="0">
                <a:solidFill>
                  <a:schemeClr val="tx1"/>
                </a:solidFill>
              </a:rPr>
              <a:t>: текст</a:t>
            </a:r>
          </a:p>
          <a:p>
            <a:r>
              <a:rPr lang="ru-RU" b="1" u="sng" dirty="0">
                <a:solidFill>
                  <a:schemeClr val="tx1"/>
                </a:solidFill>
              </a:rPr>
              <a:t>Значения</a:t>
            </a:r>
            <a:r>
              <a:rPr lang="ru-RU" dirty="0">
                <a:solidFill>
                  <a:schemeClr val="tx1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зарубежная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отечественная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неважно</a:t>
            </a:r>
          </a:p>
        </p:txBody>
      </p:sp>
    </p:spTree>
    <p:extLst>
      <p:ext uri="{BB962C8B-B14F-4D97-AF65-F5344CB8AC3E}">
        <p14:creationId xmlns:p14="http://schemas.microsoft.com/office/powerpoint/2010/main" val="1312203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F1418D-F4BF-7F3B-2FE2-CDB39AD99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Уточним наши типы параметров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C8F80AC-D8C1-2F38-7E12-63D85772683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12</a:t>
            </a:fld>
            <a:endParaRPr lang="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E221902-DA91-6A70-E7E4-14216FF4E918}"/>
              </a:ext>
            </a:extLst>
          </p:cNvPr>
          <p:cNvSpPr/>
          <p:nvPr/>
        </p:nvSpPr>
        <p:spPr>
          <a:xfrm>
            <a:off x="430306" y="1533017"/>
            <a:ext cx="8401994" cy="11410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Какую книгу рекомендовать?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63F1D83E-24AB-AD65-35ED-EF228B0C7813}"/>
              </a:ext>
            </a:extLst>
          </p:cNvPr>
          <p:cNvSpPr/>
          <p:nvPr/>
        </p:nvSpPr>
        <p:spPr>
          <a:xfrm>
            <a:off x="756238" y="2153023"/>
            <a:ext cx="2720148" cy="368834"/>
          </a:xfrm>
          <a:prstGeom prst="ellipse">
            <a:avLst/>
          </a:prstGeom>
          <a:solidFill>
            <a:schemeClr val="accent2">
              <a:lumMod val="50000"/>
              <a:lumOff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Дон </a:t>
            </a:r>
            <a:r>
              <a:rPr lang="ru-RU" sz="1100" b="1" dirty="0" err="1">
                <a:solidFill>
                  <a:schemeClr val="tx1"/>
                </a:solidFill>
              </a:rPr>
              <a:t>Кавелли</a:t>
            </a:r>
            <a:r>
              <a:rPr lang="ru-RU" sz="1100" b="1" dirty="0">
                <a:solidFill>
                  <a:schemeClr val="tx1"/>
                </a:solidFill>
              </a:rPr>
              <a:t> и мертвый кардинал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14DCEC9-0B5F-124D-07CC-96D81429EE66}"/>
              </a:ext>
            </a:extLst>
          </p:cNvPr>
          <p:cNvSpPr/>
          <p:nvPr/>
        </p:nvSpPr>
        <p:spPr>
          <a:xfrm>
            <a:off x="3627825" y="2153023"/>
            <a:ext cx="2068285" cy="368834"/>
          </a:xfrm>
          <a:prstGeom prst="ellipse">
            <a:avLst/>
          </a:prstGeom>
          <a:solidFill>
            <a:schemeClr val="accent2">
              <a:lumMod val="50000"/>
              <a:lumOff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Женщина в белом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C93F14E6-D50B-E873-5AF8-C793B76C3EBE}"/>
              </a:ext>
            </a:extLst>
          </p:cNvPr>
          <p:cNvSpPr/>
          <p:nvPr/>
        </p:nvSpPr>
        <p:spPr>
          <a:xfrm>
            <a:off x="5847550" y="2153023"/>
            <a:ext cx="2618935" cy="368834"/>
          </a:xfrm>
          <a:prstGeom prst="ellipse">
            <a:avLst/>
          </a:prstGeom>
          <a:solidFill>
            <a:schemeClr val="accent2">
              <a:lumMod val="50000"/>
              <a:lumOff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Егерь Императрицы. Ваше Благородие</a:t>
            </a:r>
          </a:p>
        </p:txBody>
      </p:sp>
      <p:sp>
        <p:nvSpPr>
          <p:cNvPr id="8" name="Загнутый угол 7">
            <a:extLst>
              <a:ext uri="{FF2B5EF4-FFF2-40B4-BE49-F238E27FC236}">
                <a16:creationId xmlns:a16="http://schemas.microsoft.com/office/drawing/2014/main" id="{0621BA9C-A130-3103-4023-C7F7593AE5B8}"/>
              </a:ext>
            </a:extLst>
          </p:cNvPr>
          <p:cNvSpPr/>
          <p:nvPr/>
        </p:nvSpPr>
        <p:spPr>
          <a:xfrm>
            <a:off x="2910008" y="3872753"/>
            <a:ext cx="3503918" cy="908536"/>
          </a:xfrm>
          <a:prstGeom prst="foldedCorner">
            <a:avLst/>
          </a:prstGeom>
          <a:solidFill>
            <a:schemeClr val="accent2">
              <a:lumMod val="50000"/>
              <a:lumOff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tx1"/>
                </a:solidFill>
              </a:rPr>
              <a:t>Тип</a:t>
            </a:r>
            <a:r>
              <a:rPr lang="ru-RU" dirty="0">
                <a:solidFill>
                  <a:schemeClr val="tx1"/>
                </a:solidFill>
              </a:rPr>
              <a:t>: число</a:t>
            </a:r>
          </a:p>
          <a:p>
            <a:r>
              <a:rPr lang="ru-RU" b="1" u="sng" dirty="0">
                <a:solidFill>
                  <a:schemeClr val="tx1"/>
                </a:solidFill>
              </a:rPr>
              <a:t>Описание</a:t>
            </a:r>
            <a:r>
              <a:rPr lang="ru-RU" dirty="0">
                <a:solidFill>
                  <a:schemeClr val="tx1"/>
                </a:solidFill>
              </a:rPr>
              <a:t>:</a:t>
            </a:r>
          </a:p>
          <a:p>
            <a:r>
              <a:rPr lang="ru-RU" dirty="0">
                <a:solidFill>
                  <a:schemeClr val="tx1"/>
                </a:solidFill>
              </a:rPr>
              <a:t>вероятность того, что книга подойдет </a:t>
            </a:r>
          </a:p>
        </p:txBody>
      </p:sp>
    </p:spTree>
    <p:extLst>
      <p:ext uri="{BB962C8B-B14F-4D97-AF65-F5344CB8AC3E}">
        <p14:creationId xmlns:p14="http://schemas.microsoft.com/office/powerpoint/2010/main" val="1094544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7F2E88-750B-3DED-2500-38FB98FEE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Выясним какие связи есть в предметной области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2574EE6-50AD-8100-EFF3-2AF98862491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13</a:t>
            </a:fld>
            <a:endParaRPr lang="ru"/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94A12AD9-2302-B180-9B03-D724B69C6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59102" y="1465234"/>
            <a:ext cx="5825795" cy="353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62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Рисунок 109">
            <a:extLst>
              <a:ext uri="{FF2B5EF4-FFF2-40B4-BE49-F238E27FC236}">
                <a16:creationId xmlns:a16="http://schemas.microsoft.com/office/drawing/2014/main" id="{A034F45A-E582-FF14-FA8B-1C9F42740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5919167" cy="51435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8C1D89-2A2B-8164-909D-DAECB459C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/>
              <a:t>После добавления правил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E3D2229-E7A0-2960-D39E-A30AB51023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14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92128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C1985D-B7EF-2A06-0487-820D75D94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/>
              <a:t>Формальное описание предметной области в виде диаграмм</a:t>
            </a:r>
            <a:endParaRPr lang="ru-RU" sz="20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7E6EB30-DD5B-D456-C2D4-FB3A90CB10C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15</a:t>
            </a:fld>
            <a:endParaRPr lang="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796786D-8907-CF9F-43B1-B7DB7D8856D8}"/>
              </a:ext>
            </a:extLst>
          </p:cNvPr>
          <p:cNvSpPr txBox="1"/>
          <p:nvPr/>
        </p:nvSpPr>
        <p:spPr>
          <a:xfrm>
            <a:off x="365400" y="1503700"/>
            <a:ext cx="8413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За основу были взяты элементы из </a:t>
            </a:r>
            <a:r>
              <a:rPr lang="en" dirty="0"/>
              <a:t>UML. </a:t>
            </a:r>
            <a:r>
              <a:rPr lang="ru-RU" dirty="0"/>
              <a:t>Данную нотацию следует применять для первичной формализации предметной области.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99F07A-46D8-A2E4-CB08-5F5E44839C18}"/>
              </a:ext>
            </a:extLst>
          </p:cNvPr>
          <p:cNvSpPr txBox="1"/>
          <p:nvPr/>
        </p:nvSpPr>
        <p:spPr>
          <a:xfrm>
            <a:off x="311700" y="1068461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https://gitlab.com/mivar-ri/mivar-open-standards/</a:t>
            </a:r>
            <a:endParaRPr lang="ru-RU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4ACFFC5-C843-B91D-C9D5-C180736B3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110812"/>
            <a:ext cx="7772400" cy="246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414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C1985D-B7EF-2A06-0487-820D75D94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/>
              <a:t>Формальное описание предметной области в виде диаграмм</a:t>
            </a:r>
            <a:endParaRPr lang="ru-RU" sz="20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7E6EB30-DD5B-D456-C2D4-FB3A90CB10C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16</a:t>
            </a:fld>
            <a:endParaRPr lang="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99F07A-46D8-A2E4-CB08-5F5E44839C18}"/>
              </a:ext>
            </a:extLst>
          </p:cNvPr>
          <p:cNvSpPr txBox="1"/>
          <p:nvPr/>
        </p:nvSpPr>
        <p:spPr>
          <a:xfrm>
            <a:off x="311700" y="1068461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https://gitlab.com/mivar-ri/mivar-open-standards/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12DD1B-42B4-6194-136E-927C28AAC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083" y="1479019"/>
            <a:ext cx="6083833" cy="338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789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C1985D-B7EF-2A06-0487-820D75D94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/>
              <a:t>Формальное описание предметной области в виде диаграмм</a:t>
            </a:r>
            <a:endParaRPr lang="ru-RU" sz="20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7E6EB30-DD5B-D456-C2D4-FB3A90CB10C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17</a:t>
            </a:fld>
            <a:endParaRPr lang="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99F07A-46D8-A2E4-CB08-5F5E44839C18}"/>
              </a:ext>
            </a:extLst>
          </p:cNvPr>
          <p:cNvSpPr txBox="1"/>
          <p:nvPr/>
        </p:nvSpPr>
        <p:spPr>
          <a:xfrm>
            <a:off x="311700" y="1068461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https://gitlab.com/mivar-ri/mivar-open-standards/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32DCF2-6E29-D33D-5BB5-421F8B987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909308"/>
            <a:ext cx="7772400" cy="258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529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C1985D-B7EF-2A06-0487-820D75D94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/>
              <a:t>Формальное описание предметной области в виде диаграмм</a:t>
            </a:r>
            <a:endParaRPr lang="ru-RU" sz="20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F5791B2-7F49-9E3A-9E59-AB53541EEB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ru-RU" b="1" dirty="0"/>
              <a:t>Описание булевских переменных</a:t>
            </a:r>
          </a:p>
          <a:p>
            <a:r>
              <a:rPr lang="ru-RU" dirty="0"/>
              <a:t>В качестве булевских переменных ИСТИНА/ЛОЖЬ настоятельно рекомендуется использовать их числовые представления: для значения ИСТИНА использовать 1, для значения ЛОЖЬ использовать 0.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1B9BEF28-D940-421C-46EE-44B2FAE5935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832400" y="1526425"/>
            <a:ext cx="3999900" cy="572700"/>
          </a:xfrm>
        </p:spPr>
        <p:txBody>
          <a:bodyPr/>
          <a:lstStyle/>
          <a:p>
            <a:pPr marL="139700" indent="0">
              <a:buNone/>
            </a:pPr>
            <a:r>
              <a:rPr lang="ru-RU" b="1" dirty="0"/>
              <a:t>Типы отношений (шаблоны правил)</a:t>
            </a:r>
          </a:p>
          <a:p>
            <a:pPr marL="139700" indent="0">
              <a:buNone/>
            </a:pP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7E6EB30-DD5B-D456-C2D4-FB3A90CB10C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18</a:t>
            </a:fld>
            <a:endParaRPr lang="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99F07A-46D8-A2E4-CB08-5F5E44839C18}"/>
              </a:ext>
            </a:extLst>
          </p:cNvPr>
          <p:cNvSpPr txBox="1"/>
          <p:nvPr/>
        </p:nvSpPr>
        <p:spPr>
          <a:xfrm>
            <a:off x="311700" y="1068461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https://gitlab.com/mivar-ri/mivar-open-standards/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ECE61D-1E1B-1E5D-45D8-2A8C518FBB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942803"/>
            <a:ext cx="4376218" cy="184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0536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673CA3-53E8-7441-311C-9E1D05A19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Пример формулы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CC8ED60-0EC0-833C-8F18-276F233482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19</a:t>
            </a:fld>
            <a:endParaRPr lang="ru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4CB4D82A-FBCF-731E-1CFD-25A8D8631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259" y="1641670"/>
            <a:ext cx="3941482" cy="321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49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F45AA3BE-CA21-1E1C-E5BE-08B6D8AF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Давайте познакомимся с предметной областью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83851363-28EE-7EC8-2B03-B31E9EE3460A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/>
          </a:bodyPr>
          <a:lstStyle/>
          <a:p>
            <a:pPr marL="139700" indent="0">
              <a:buNone/>
            </a:pPr>
            <a:r>
              <a:rPr lang="ru-RU" sz="1600" b="1" dirty="0"/>
              <a:t>Тема: </a:t>
            </a:r>
            <a:r>
              <a:rPr lang="ru-RU" sz="1600" dirty="0"/>
              <a:t>экспертная система по выбору книги</a:t>
            </a:r>
          </a:p>
          <a:p>
            <a:pPr marL="139700" indent="0">
              <a:buNone/>
            </a:pPr>
            <a:endParaRPr lang="ru-RU" sz="1600" dirty="0"/>
          </a:p>
          <a:p>
            <a:pPr marL="139700" indent="0">
              <a:buNone/>
            </a:pPr>
            <a:r>
              <a:rPr lang="ru-RU" sz="1600" b="1" dirty="0"/>
              <a:t>Цель: </a:t>
            </a:r>
            <a:r>
              <a:rPr lang="ru-RU" sz="1600" dirty="0"/>
              <a:t>выбрать книгу в соответствии с предпочтением пользователя</a:t>
            </a:r>
          </a:p>
          <a:p>
            <a:pPr marL="139700" indent="0">
              <a:buNone/>
            </a:pPr>
            <a:endParaRPr lang="ru-RU" sz="1600" dirty="0"/>
          </a:p>
          <a:p>
            <a:pPr marL="139700" indent="0">
              <a:buNone/>
            </a:pPr>
            <a:r>
              <a:rPr lang="ru-RU" sz="1600" dirty="0"/>
              <a:t>Какие задачи хочется решать (примеры):</a:t>
            </a:r>
          </a:p>
          <a:p>
            <a:r>
              <a:rPr lang="ru-RU" sz="1600" dirty="0"/>
              <a:t>Хочу выбрать художественную книгу в жанре «детектив», зарубежного автора, написанную после 2000 года.</a:t>
            </a:r>
          </a:p>
          <a:p>
            <a:r>
              <a:rPr lang="ru-RU" sz="1600" dirty="0"/>
              <a:t>Хочу выбрать книгу в жанре «поэзия».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2451F70-4F21-BEF5-1426-FF175E48E1A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2</a:t>
            </a:fld>
            <a:endParaRPr lang="ru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93066DC-BFD8-0D9C-D04B-32E8F9C2F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36" y="1526425"/>
            <a:ext cx="3416400" cy="341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123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E67B7A-0341-98C1-77D5-ED967501B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Пример условного отношение и ограничения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3C4E992-8D86-6A5E-1B45-3C2F3E48752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20</a:t>
            </a:fld>
            <a:endParaRPr lang="ru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D2AF7A79-235A-0F0D-2304-81EED99A43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084" y="1626685"/>
            <a:ext cx="5801832" cy="332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8994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528F41-A26E-209A-8329-EB078F81B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Сложное отношение</a:t>
            </a:r>
            <a:r>
              <a:rPr lang="en-US" b="1" dirty="0"/>
              <a:t> (</a:t>
            </a:r>
            <a:r>
              <a:rPr lang="ru-RU" b="1" dirty="0"/>
              <a:t>пример 1)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ADD4D59-F584-B725-25EA-5B537AA3BE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21</a:t>
            </a:fld>
            <a:endParaRPr lang="ru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6CE7C84E-EBEB-F13E-9772-FCC6227CE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996" y="1526425"/>
            <a:ext cx="4106008" cy="341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4951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E70B61-098D-F225-F721-0E2D02DED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Сложное отношение</a:t>
            </a:r>
            <a:r>
              <a:rPr lang="en-US" b="1" dirty="0"/>
              <a:t> (</a:t>
            </a:r>
            <a:r>
              <a:rPr lang="ru-RU" b="1" dirty="0"/>
              <a:t>пример 2)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DFAFA87-9299-787F-A851-D1288DC860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22</a:t>
            </a:fld>
            <a:endParaRPr lang="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E2FC3F3-E2F8-8208-98CA-B44FA740B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38" y="1509755"/>
            <a:ext cx="5415323" cy="354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9449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F8D79F-D809-C11F-9F0E-D6F2FDD36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Сложное отношение</a:t>
            </a:r>
            <a:r>
              <a:rPr lang="en-US" b="1" dirty="0"/>
              <a:t> (</a:t>
            </a:r>
            <a:r>
              <a:rPr lang="ru-RU" b="1" dirty="0"/>
              <a:t>пример 2)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85F39FC-B607-F312-BAA8-55BDC3681B9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23</a:t>
            </a:fld>
            <a:endParaRPr lang="ru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C9465EF6-3A7A-3C4F-7741-3631F9AB2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64" y="1519280"/>
            <a:ext cx="2414042" cy="353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A40904-7B51-F84B-AA8B-B33D24688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2720" y="1477383"/>
            <a:ext cx="2554087" cy="362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0559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30A5BE-A987-C728-C3DC-862973592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Сложное отношение</a:t>
            </a:r>
            <a:r>
              <a:rPr lang="en-US" b="1" dirty="0"/>
              <a:t> (</a:t>
            </a:r>
            <a:r>
              <a:rPr lang="ru-RU" b="1" dirty="0"/>
              <a:t>пример 3)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BB907DD-03D4-DB1B-CAEE-6D5E37BDCA9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24</a:t>
            </a:fld>
            <a:endParaRPr lang="ru"/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EA689318-FC30-3338-CE90-D419F684D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393" y="1640416"/>
            <a:ext cx="2232259" cy="341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C9D674-8880-BF57-FAB5-B309C6594E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0315" y="1527949"/>
            <a:ext cx="3795382" cy="346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5332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C0B161-1D3D-83C2-A07E-F20716458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Сложное отношение</a:t>
            </a:r>
            <a:r>
              <a:rPr lang="en-US" b="1" dirty="0"/>
              <a:t> (</a:t>
            </a:r>
            <a:r>
              <a:rPr lang="ru-RU" b="1" dirty="0"/>
              <a:t>пример 4)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2073134-614A-4B5E-F005-9CA900D42CF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25</a:t>
            </a:fld>
            <a:endParaRPr lang="ru"/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46408014-ECCC-916B-BC52-FBC33D8DF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49" y="1526425"/>
            <a:ext cx="3150911" cy="349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4B6D59-AA66-B5C2-33CB-34B2B1F84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097" y="1578375"/>
            <a:ext cx="4371389" cy="338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1466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2FD689-C4AB-1CEE-7D48-5E27B35E2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5919167" cy="51435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D69294-CD12-4538-C56B-2A302B9E8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/>
              <a:t>Обозначим связи параметров и правил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821E8C2-90C6-3736-C915-406B09060D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26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8669931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2FD689-C4AB-1CEE-7D48-5E27B35E2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5919167" cy="5143500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821E8C2-90C6-3736-C915-406B09060D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27</a:t>
            </a:fld>
            <a:endParaRPr lang="ru"/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C2E55D0C-DE7A-B7CF-F307-67FAEF67E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672696"/>
              </p:ext>
            </p:extLst>
          </p:nvPr>
        </p:nvGraphicFramePr>
        <p:xfrm>
          <a:off x="4572000" y="86683"/>
          <a:ext cx="4374592" cy="3447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834">
                  <a:extLst>
                    <a:ext uri="{9D8B030D-6E8A-4147-A177-3AD203B41FA5}">
                      <a16:colId xmlns:a16="http://schemas.microsoft.com/office/drawing/2014/main" val="938492134"/>
                    </a:ext>
                  </a:extLst>
                </a:gridCol>
                <a:gridCol w="2850758">
                  <a:extLst>
                    <a:ext uri="{9D8B030D-6E8A-4147-A177-3AD203B41FA5}">
                      <a16:colId xmlns:a16="http://schemas.microsoft.com/office/drawing/2014/main" val="941508236"/>
                    </a:ext>
                  </a:extLst>
                </a:gridCol>
              </a:tblGrid>
              <a:tr h="293913">
                <a:tc>
                  <a:txBody>
                    <a:bodyPr/>
                    <a:lstStyle/>
                    <a:p>
                      <a:r>
                        <a:rPr lang="ru-RU" dirty="0"/>
                        <a:t>Свойство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Значение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637039"/>
                  </a:ext>
                </a:extLst>
              </a:tr>
              <a:tr h="293913">
                <a:tc>
                  <a:txBody>
                    <a:bodyPr/>
                    <a:lstStyle/>
                    <a:p>
                      <a:r>
                        <a:rPr lang="ru-RU" dirty="0"/>
                        <a:t>Отношение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Отношение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3155232"/>
                  </a:ext>
                </a:extLst>
              </a:tr>
              <a:tr h="293913">
                <a:tc>
                  <a:txBody>
                    <a:bodyPr/>
                    <a:lstStyle/>
                    <a:p>
                      <a:r>
                        <a:rPr lang="ru-RU" dirty="0"/>
                        <a:t>Правила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Проверка 3, Проверка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908658"/>
                  </a:ext>
                </a:extLst>
              </a:tr>
              <a:tr h="646074">
                <a:tc>
                  <a:txBody>
                    <a:bodyPr/>
                    <a:lstStyle/>
                    <a:p>
                      <a:r>
                        <a:rPr lang="ru-RU" dirty="0"/>
                        <a:t>Входные параметры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 –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число</a:t>
                      </a:r>
                    </a:p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 –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число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295857"/>
                  </a:ext>
                </a:extLst>
              </a:tr>
              <a:tr h="646074">
                <a:tc>
                  <a:txBody>
                    <a:bodyPr/>
                    <a:lstStyle/>
                    <a:p>
                      <a:r>
                        <a:rPr lang="ru-RU" dirty="0"/>
                        <a:t>Выходные параметры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y –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число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717130"/>
                  </a:ext>
                </a:extLst>
              </a:tr>
              <a:tr h="705390">
                <a:tc>
                  <a:txBody>
                    <a:bodyPr/>
                    <a:lstStyle/>
                    <a:p>
                      <a:r>
                        <a:rPr lang="ru-RU" dirty="0"/>
                        <a:t>Тело отношения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ЕСЛИ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|a| *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</a:t>
                      </a:r>
                      <a:b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</a:b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ТО 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y = 1</a:t>
                      </a:r>
                    </a:p>
                    <a:p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ИНАЧЕ 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y = 0</a:t>
                      </a:r>
                      <a:endParaRPr lang="ru-RU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1187941"/>
                  </a:ext>
                </a:extLst>
              </a:tr>
              <a:tr h="509383">
                <a:tc>
                  <a:txBody>
                    <a:bodyPr/>
                    <a:lstStyle/>
                    <a:p>
                      <a:r>
                        <a:rPr lang="ru-RU" i="1" dirty="0"/>
                        <a:t>Альтернатива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y = |a| *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</a:t>
                      </a:r>
                      <a:endParaRPr lang="ru-RU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480469"/>
                  </a:ext>
                </a:extLst>
              </a:tr>
            </a:tbl>
          </a:graphicData>
        </a:graphic>
      </p:graphicFrame>
      <p:sp>
        <p:nvSpPr>
          <p:cNvPr id="8" name="Загнутый угол 7">
            <a:extLst>
              <a:ext uri="{FF2B5EF4-FFF2-40B4-BE49-F238E27FC236}">
                <a16:creationId xmlns:a16="http://schemas.microsoft.com/office/drawing/2014/main" id="{589B81D5-B1C2-80CE-31A6-BFF8959EB177}"/>
              </a:ext>
            </a:extLst>
          </p:cNvPr>
          <p:cNvSpPr/>
          <p:nvPr/>
        </p:nvSpPr>
        <p:spPr>
          <a:xfrm>
            <a:off x="2369061" y="168149"/>
            <a:ext cx="1644383" cy="1453182"/>
          </a:xfrm>
          <a:prstGeom prst="foldedCorner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tx1"/>
                </a:solidFill>
              </a:rPr>
              <a:t>Тип</a:t>
            </a:r>
            <a:r>
              <a:rPr lang="ru-RU" dirty="0">
                <a:solidFill>
                  <a:schemeClr val="tx1"/>
                </a:solidFill>
              </a:rPr>
              <a:t>: число</a:t>
            </a:r>
          </a:p>
          <a:p>
            <a:r>
              <a:rPr lang="ru-RU" b="1" u="sng" dirty="0">
                <a:solidFill>
                  <a:schemeClr val="tx1"/>
                </a:solidFill>
              </a:rPr>
              <a:t>Значения</a:t>
            </a:r>
            <a:r>
              <a:rPr lang="ru-RU" dirty="0">
                <a:solidFill>
                  <a:schemeClr val="tx1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-1 – неважно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0 – ЛОЖЬ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1 – ИСТИНА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FB84C7DF-A3A4-A889-5977-08329CA96B95}"/>
              </a:ext>
            </a:extLst>
          </p:cNvPr>
          <p:cNvSpPr/>
          <p:nvPr/>
        </p:nvSpPr>
        <p:spPr>
          <a:xfrm>
            <a:off x="1782696" y="3242662"/>
            <a:ext cx="829875" cy="43799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8602ABC2-C9CA-CEAE-227C-5C9789E18ACD}"/>
              </a:ext>
            </a:extLst>
          </p:cNvPr>
          <p:cNvSpPr/>
          <p:nvPr/>
        </p:nvSpPr>
        <p:spPr>
          <a:xfrm>
            <a:off x="1782695" y="4225227"/>
            <a:ext cx="829875" cy="43799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974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2FD689-C4AB-1CEE-7D48-5E27B35E2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5919167" cy="5143500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821E8C2-90C6-3736-C915-406B09060D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28</a:t>
            </a:fld>
            <a:endParaRPr lang="ru"/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C2E55D0C-DE7A-B7CF-F307-67FAEF67E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092304"/>
              </p:ext>
            </p:extLst>
          </p:nvPr>
        </p:nvGraphicFramePr>
        <p:xfrm>
          <a:off x="4572000" y="86683"/>
          <a:ext cx="4374592" cy="2938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834">
                  <a:extLst>
                    <a:ext uri="{9D8B030D-6E8A-4147-A177-3AD203B41FA5}">
                      <a16:colId xmlns:a16="http://schemas.microsoft.com/office/drawing/2014/main" val="938492134"/>
                    </a:ext>
                  </a:extLst>
                </a:gridCol>
                <a:gridCol w="2850758">
                  <a:extLst>
                    <a:ext uri="{9D8B030D-6E8A-4147-A177-3AD203B41FA5}">
                      <a16:colId xmlns:a16="http://schemas.microsoft.com/office/drawing/2014/main" val="941508236"/>
                    </a:ext>
                  </a:extLst>
                </a:gridCol>
              </a:tblGrid>
              <a:tr h="293913">
                <a:tc>
                  <a:txBody>
                    <a:bodyPr/>
                    <a:lstStyle/>
                    <a:p>
                      <a:r>
                        <a:rPr lang="ru-RU" dirty="0"/>
                        <a:t>Свойство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Значение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637039"/>
                  </a:ext>
                </a:extLst>
              </a:tr>
              <a:tr h="293913">
                <a:tc>
                  <a:txBody>
                    <a:bodyPr/>
                    <a:lstStyle/>
                    <a:p>
                      <a:r>
                        <a:rPr lang="ru-RU" dirty="0"/>
                        <a:t>Отношение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Отношение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3155232"/>
                  </a:ext>
                </a:extLst>
              </a:tr>
              <a:tr h="293913">
                <a:tc>
                  <a:txBody>
                    <a:bodyPr/>
                    <a:lstStyle/>
                    <a:p>
                      <a:r>
                        <a:rPr lang="ru-RU" dirty="0"/>
                        <a:t>Правила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Проверка </a:t>
                      </a:r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908658"/>
                  </a:ext>
                </a:extLst>
              </a:tr>
              <a:tr h="646074">
                <a:tc>
                  <a:txBody>
                    <a:bodyPr/>
                    <a:lstStyle/>
                    <a:p>
                      <a:r>
                        <a:rPr lang="ru-RU" dirty="0"/>
                        <a:t>Входные параметры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 –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число</a:t>
                      </a:r>
                    </a:p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 –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число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295857"/>
                  </a:ext>
                </a:extLst>
              </a:tr>
              <a:tr h="646074">
                <a:tc>
                  <a:txBody>
                    <a:bodyPr/>
                    <a:lstStyle/>
                    <a:p>
                      <a:r>
                        <a:rPr lang="ru-RU" dirty="0"/>
                        <a:t>Выходные параметры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y -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число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717130"/>
                  </a:ext>
                </a:extLst>
              </a:tr>
              <a:tr h="705390">
                <a:tc>
                  <a:txBody>
                    <a:bodyPr/>
                    <a:lstStyle/>
                    <a:p>
                      <a:r>
                        <a:rPr lang="ru-RU" dirty="0"/>
                        <a:t>Тело отношения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ЕСЛИ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a == -1 || a &lt;= b</a:t>
                      </a:r>
                      <a:b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</a:b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ТО 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y = 1</a:t>
                      </a:r>
                    </a:p>
                    <a:p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ИНАЧЕ 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y = 0</a:t>
                      </a:r>
                      <a:endParaRPr lang="ru-RU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1187941"/>
                  </a:ext>
                </a:extLst>
              </a:tr>
            </a:tbl>
          </a:graphicData>
        </a:graphic>
      </p:graphicFrame>
      <p:sp>
        <p:nvSpPr>
          <p:cNvPr id="10" name="Овал 9">
            <a:extLst>
              <a:ext uri="{FF2B5EF4-FFF2-40B4-BE49-F238E27FC236}">
                <a16:creationId xmlns:a16="http://schemas.microsoft.com/office/drawing/2014/main" id="{8602ABC2-C9CA-CEAE-227C-5C9789E18ACD}"/>
              </a:ext>
            </a:extLst>
          </p:cNvPr>
          <p:cNvSpPr/>
          <p:nvPr/>
        </p:nvSpPr>
        <p:spPr>
          <a:xfrm>
            <a:off x="1782695" y="3900226"/>
            <a:ext cx="829875" cy="43799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нутый угол 1">
            <a:extLst>
              <a:ext uri="{FF2B5EF4-FFF2-40B4-BE49-F238E27FC236}">
                <a16:creationId xmlns:a16="http://schemas.microsoft.com/office/drawing/2014/main" id="{59F2C9C2-58F6-34A9-0443-0FA88CDC7655}"/>
              </a:ext>
            </a:extLst>
          </p:cNvPr>
          <p:cNvSpPr/>
          <p:nvPr/>
        </p:nvSpPr>
        <p:spPr>
          <a:xfrm>
            <a:off x="2397421" y="369580"/>
            <a:ext cx="1644383" cy="506979"/>
          </a:xfrm>
          <a:prstGeom prst="foldedCorner">
            <a:avLst/>
          </a:prstGeom>
          <a:solidFill>
            <a:srgbClr val="0070C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tx1"/>
                </a:solidFill>
              </a:rPr>
              <a:t>Тип</a:t>
            </a:r>
            <a:r>
              <a:rPr lang="ru-RU" dirty="0">
                <a:solidFill>
                  <a:schemeClr val="tx1"/>
                </a:solidFill>
              </a:rPr>
              <a:t>: число</a:t>
            </a:r>
          </a:p>
        </p:txBody>
      </p:sp>
    </p:spTree>
    <p:extLst>
      <p:ext uri="{BB962C8B-B14F-4D97-AF65-F5344CB8AC3E}">
        <p14:creationId xmlns:p14="http://schemas.microsoft.com/office/powerpoint/2010/main" val="24531670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2FD689-C4AB-1CEE-7D48-5E27B35E2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5919167" cy="5143500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821E8C2-90C6-3736-C915-406B09060D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29</a:t>
            </a:fld>
            <a:endParaRPr lang="ru"/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C2E55D0C-DE7A-B7CF-F307-67FAEF67E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312772"/>
              </p:ext>
            </p:extLst>
          </p:nvPr>
        </p:nvGraphicFramePr>
        <p:xfrm>
          <a:off x="4572000" y="86683"/>
          <a:ext cx="4374592" cy="3151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834">
                  <a:extLst>
                    <a:ext uri="{9D8B030D-6E8A-4147-A177-3AD203B41FA5}">
                      <a16:colId xmlns:a16="http://schemas.microsoft.com/office/drawing/2014/main" val="938492134"/>
                    </a:ext>
                  </a:extLst>
                </a:gridCol>
                <a:gridCol w="2850758">
                  <a:extLst>
                    <a:ext uri="{9D8B030D-6E8A-4147-A177-3AD203B41FA5}">
                      <a16:colId xmlns:a16="http://schemas.microsoft.com/office/drawing/2014/main" val="941508236"/>
                    </a:ext>
                  </a:extLst>
                </a:gridCol>
              </a:tblGrid>
              <a:tr h="293913">
                <a:tc>
                  <a:txBody>
                    <a:bodyPr/>
                    <a:lstStyle/>
                    <a:p>
                      <a:r>
                        <a:rPr lang="ru-RU" dirty="0"/>
                        <a:t>Свойство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Значение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637039"/>
                  </a:ext>
                </a:extLst>
              </a:tr>
              <a:tr h="293913">
                <a:tc>
                  <a:txBody>
                    <a:bodyPr/>
                    <a:lstStyle/>
                    <a:p>
                      <a:r>
                        <a:rPr lang="ru-RU" dirty="0"/>
                        <a:t>Отношение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Отношение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3155232"/>
                  </a:ext>
                </a:extLst>
              </a:tr>
              <a:tr h="293913">
                <a:tc>
                  <a:txBody>
                    <a:bodyPr/>
                    <a:lstStyle/>
                    <a:p>
                      <a:r>
                        <a:rPr lang="ru-RU" dirty="0"/>
                        <a:t>Правила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Проверка </a:t>
                      </a:r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908658"/>
                  </a:ext>
                </a:extLst>
              </a:tr>
              <a:tr h="646074">
                <a:tc>
                  <a:txBody>
                    <a:bodyPr/>
                    <a:lstStyle/>
                    <a:p>
                      <a:r>
                        <a:rPr lang="ru-RU" dirty="0"/>
                        <a:t>Входные параметры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 –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текст</a:t>
                      </a:r>
                    </a:p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 –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текст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295857"/>
                  </a:ext>
                </a:extLst>
              </a:tr>
              <a:tr h="646074">
                <a:tc>
                  <a:txBody>
                    <a:bodyPr/>
                    <a:lstStyle/>
                    <a:p>
                      <a:r>
                        <a:rPr lang="ru-RU" dirty="0"/>
                        <a:t>Выходные параметры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y -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число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717130"/>
                  </a:ext>
                </a:extLst>
              </a:tr>
              <a:tr h="705390">
                <a:tc>
                  <a:txBody>
                    <a:bodyPr/>
                    <a:lstStyle/>
                    <a:p>
                      <a:r>
                        <a:rPr lang="ru-RU" dirty="0"/>
                        <a:t>Тело отношения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ЕСЛИ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a == "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неважно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”</a:t>
                      </a:r>
                      <a:br>
                        <a:rPr lang="en-US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        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|| a == b</a:t>
                      </a:r>
                      <a:b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</a:b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ТО 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y = 1</a:t>
                      </a:r>
                    </a:p>
                    <a:p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ИНАЧЕ 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y = 0</a:t>
                      </a:r>
                      <a:endParaRPr lang="ru-RU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1187941"/>
                  </a:ext>
                </a:extLst>
              </a:tr>
            </a:tbl>
          </a:graphicData>
        </a:graphic>
      </p:graphicFrame>
      <p:sp>
        <p:nvSpPr>
          <p:cNvPr id="10" name="Овал 9">
            <a:extLst>
              <a:ext uri="{FF2B5EF4-FFF2-40B4-BE49-F238E27FC236}">
                <a16:creationId xmlns:a16="http://schemas.microsoft.com/office/drawing/2014/main" id="{8602ABC2-C9CA-CEAE-227C-5C9789E18ACD}"/>
              </a:ext>
            </a:extLst>
          </p:cNvPr>
          <p:cNvSpPr/>
          <p:nvPr/>
        </p:nvSpPr>
        <p:spPr>
          <a:xfrm>
            <a:off x="1767327" y="3585181"/>
            <a:ext cx="829875" cy="43799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863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D75197-BDF7-2DE3-6279-5C243E00D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Теперь определимся с объектами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EFB38A-63F1-C415-E68E-4441218775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699" y="1526425"/>
            <a:ext cx="5380263" cy="3416400"/>
          </a:xfrm>
        </p:spPr>
        <p:txBody>
          <a:bodyPr>
            <a:normAutofit/>
          </a:bodyPr>
          <a:lstStyle/>
          <a:p>
            <a:r>
              <a:rPr lang="ru-RU" dirty="0"/>
              <a:t>Книги:</a:t>
            </a:r>
          </a:p>
          <a:p>
            <a:pPr lvl="1"/>
            <a:r>
              <a:rPr lang="ru-RU" b="1" dirty="0"/>
              <a:t>Дон </a:t>
            </a:r>
            <a:r>
              <a:rPr lang="ru-RU" b="1" dirty="0" err="1"/>
              <a:t>Кавелли</a:t>
            </a:r>
            <a:r>
              <a:rPr lang="ru-RU" b="1" dirty="0"/>
              <a:t> и мертвый кардинал</a:t>
            </a:r>
          </a:p>
          <a:p>
            <a:pPr lvl="2"/>
            <a:r>
              <a:rPr lang="ru-RU" u="sng" dirty="0"/>
              <a:t>Автор:</a:t>
            </a:r>
            <a:r>
              <a:rPr lang="ru-RU" dirty="0"/>
              <a:t> Дэвид Конти</a:t>
            </a:r>
          </a:p>
          <a:p>
            <a:pPr lvl="2"/>
            <a:r>
              <a:rPr lang="ru-RU" u="sng" dirty="0"/>
              <a:t>Жанр:</a:t>
            </a:r>
            <a:r>
              <a:rPr lang="ru-RU" dirty="0"/>
              <a:t> детективы</a:t>
            </a:r>
          </a:p>
          <a:p>
            <a:pPr lvl="2"/>
            <a:r>
              <a:rPr lang="ru-RU" u="sng" dirty="0"/>
              <a:t>Год:</a:t>
            </a:r>
            <a:r>
              <a:rPr lang="ru-RU" dirty="0"/>
              <a:t> 2023</a:t>
            </a:r>
          </a:p>
          <a:p>
            <a:pPr lvl="2"/>
            <a:r>
              <a:rPr lang="ru-RU" u="sng" dirty="0"/>
              <a:t>Происхождение:</a:t>
            </a:r>
            <a:r>
              <a:rPr lang="ru-RU" dirty="0"/>
              <a:t> зарубежная</a:t>
            </a:r>
          </a:p>
          <a:p>
            <a:pPr lvl="1"/>
            <a:r>
              <a:rPr lang="ru-RU" b="1" dirty="0"/>
              <a:t>Женщина в белом</a:t>
            </a:r>
          </a:p>
          <a:p>
            <a:pPr lvl="2"/>
            <a:r>
              <a:rPr lang="ru-RU" u="sng" dirty="0"/>
              <a:t>Автор:</a:t>
            </a:r>
            <a:r>
              <a:rPr lang="ru-RU" dirty="0"/>
              <a:t> Коллинз Уильям </a:t>
            </a:r>
            <a:r>
              <a:rPr lang="ru-RU" dirty="0" err="1"/>
              <a:t>Уилки</a:t>
            </a:r>
            <a:endParaRPr lang="ru-RU" dirty="0"/>
          </a:p>
          <a:p>
            <a:pPr lvl="2"/>
            <a:r>
              <a:rPr lang="ru-RU" u="sng" dirty="0"/>
              <a:t>Жанр:</a:t>
            </a:r>
            <a:r>
              <a:rPr lang="ru-RU" dirty="0"/>
              <a:t> детективы</a:t>
            </a:r>
          </a:p>
          <a:p>
            <a:pPr lvl="2"/>
            <a:r>
              <a:rPr lang="ru-RU" u="sng" dirty="0"/>
              <a:t>Год:</a:t>
            </a:r>
            <a:r>
              <a:rPr lang="ru-RU" dirty="0"/>
              <a:t> 2022</a:t>
            </a:r>
          </a:p>
          <a:p>
            <a:pPr lvl="2"/>
            <a:r>
              <a:rPr lang="ru-RU" u="sng" dirty="0"/>
              <a:t>Происхождение:</a:t>
            </a:r>
            <a:r>
              <a:rPr lang="ru-RU" dirty="0"/>
              <a:t> зарубежная</a:t>
            </a:r>
          </a:p>
          <a:p>
            <a:pPr lvl="1"/>
            <a:r>
              <a:rPr lang="ru-RU" b="1" i="0" dirty="0">
                <a:solidFill>
                  <a:schemeClr val="bg2"/>
                </a:solidFill>
                <a:effectLst/>
                <a:latin typeface="+mj-lt"/>
              </a:rPr>
              <a:t>Егерь Императрицы. Ваше Благородие</a:t>
            </a:r>
            <a:endParaRPr lang="ru-RU" b="1" dirty="0">
              <a:solidFill>
                <a:schemeClr val="bg2"/>
              </a:solidFill>
              <a:latin typeface="+mj-lt"/>
            </a:endParaRPr>
          </a:p>
          <a:p>
            <a:pPr lvl="2"/>
            <a:r>
              <a:rPr lang="ru-RU" u="sng" dirty="0">
                <a:solidFill>
                  <a:schemeClr val="bg2"/>
                </a:solidFill>
                <a:latin typeface="+mj-lt"/>
              </a:rPr>
              <a:t>Автор:</a:t>
            </a:r>
            <a:r>
              <a:rPr lang="ru-RU" dirty="0">
                <a:solidFill>
                  <a:schemeClr val="bg2"/>
                </a:solidFill>
                <a:latin typeface="+mj-lt"/>
              </a:rPr>
              <a:t> Булычев Андрей Владимирович</a:t>
            </a:r>
          </a:p>
          <a:p>
            <a:pPr lvl="2"/>
            <a:r>
              <a:rPr lang="ru-RU" u="sng" dirty="0">
                <a:solidFill>
                  <a:schemeClr val="bg2"/>
                </a:solidFill>
                <a:latin typeface="+mj-lt"/>
              </a:rPr>
              <a:t>Жанр:</a:t>
            </a:r>
            <a:r>
              <a:rPr lang="ru-RU" dirty="0">
                <a:solidFill>
                  <a:schemeClr val="bg2"/>
                </a:solidFill>
                <a:latin typeface="+mj-lt"/>
              </a:rPr>
              <a:t> фантастика</a:t>
            </a:r>
          </a:p>
          <a:p>
            <a:pPr lvl="2"/>
            <a:r>
              <a:rPr lang="ru-RU" u="sng" dirty="0">
                <a:solidFill>
                  <a:schemeClr val="bg2"/>
                </a:solidFill>
                <a:latin typeface="+mj-lt"/>
              </a:rPr>
              <a:t>Происхождение:</a:t>
            </a:r>
            <a:r>
              <a:rPr lang="ru-RU" dirty="0">
                <a:solidFill>
                  <a:schemeClr val="bg2"/>
                </a:solidFill>
                <a:latin typeface="+mj-lt"/>
              </a:rPr>
              <a:t> отечественная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D10BDA2-FA3A-3A68-43D1-B31068F5F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3</a:t>
            </a:fld>
            <a:endParaRPr lang="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37DF518-247E-C600-FA00-467F3002A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963" y="1506952"/>
            <a:ext cx="2407010" cy="345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9127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2FD689-C4AB-1CEE-7D48-5E27B35E2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5919167" cy="5143500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821E8C2-90C6-3736-C915-406B09060D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30</a:t>
            </a:fld>
            <a:endParaRPr lang="ru"/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C2E55D0C-DE7A-B7CF-F307-67FAEF67E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942995"/>
              </p:ext>
            </p:extLst>
          </p:nvPr>
        </p:nvGraphicFramePr>
        <p:xfrm>
          <a:off x="4572000" y="86683"/>
          <a:ext cx="4374592" cy="2911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834">
                  <a:extLst>
                    <a:ext uri="{9D8B030D-6E8A-4147-A177-3AD203B41FA5}">
                      <a16:colId xmlns:a16="http://schemas.microsoft.com/office/drawing/2014/main" val="938492134"/>
                    </a:ext>
                  </a:extLst>
                </a:gridCol>
                <a:gridCol w="2850758">
                  <a:extLst>
                    <a:ext uri="{9D8B030D-6E8A-4147-A177-3AD203B41FA5}">
                      <a16:colId xmlns:a16="http://schemas.microsoft.com/office/drawing/2014/main" val="941508236"/>
                    </a:ext>
                  </a:extLst>
                </a:gridCol>
              </a:tblGrid>
              <a:tr h="293913">
                <a:tc>
                  <a:txBody>
                    <a:bodyPr/>
                    <a:lstStyle/>
                    <a:p>
                      <a:r>
                        <a:rPr lang="ru-RU" dirty="0"/>
                        <a:t>Свойство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Значение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637039"/>
                  </a:ext>
                </a:extLst>
              </a:tr>
              <a:tr h="293913">
                <a:tc>
                  <a:txBody>
                    <a:bodyPr/>
                    <a:lstStyle/>
                    <a:p>
                      <a:r>
                        <a:rPr lang="ru-RU" dirty="0"/>
                        <a:t>Отношение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Отношение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3155232"/>
                  </a:ext>
                </a:extLst>
              </a:tr>
              <a:tr h="293913">
                <a:tc>
                  <a:txBody>
                    <a:bodyPr/>
                    <a:lstStyle/>
                    <a:p>
                      <a:r>
                        <a:rPr lang="ru-RU" dirty="0"/>
                        <a:t>Правила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Проверка книги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908658"/>
                  </a:ext>
                </a:extLst>
              </a:tr>
              <a:tr h="646074">
                <a:tc>
                  <a:txBody>
                    <a:bodyPr/>
                    <a:lstStyle/>
                    <a:p>
                      <a:r>
                        <a:rPr lang="ru-RU" dirty="0"/>
                        <a:t>Входные параметры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a1, a2, a3, a4, a5 –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число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295857"/>
                  </a:ext>
                </a:extLst>
              </a:tr>
              <a:tr h="646074">
                <a:tc>
                  <a:txBody>
                    <a:bodyPr/>
                    <a:lstStyle/>
                    <a:p>
                      <a:r>
                        <a:rPr lang="ru-RU" dirty="0"/>
                        <a:t>Выходные параметры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y -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число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717130"/>
                  </a:ext>
                </a:extLst>
              </a:tr>
              <a:tr h="705390">
                <a:tc>
                  <a:txBody>
                    <a:bodyPr/>
                    <a:lstStyle/>
                    <a:p>
                      <a:r>
                        <a:rPr lang="ru-RU" dirty="0"/>
                        <a:t>Тело отношения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y = (a1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+ </a:t>
                      </a:r>
                      <a:r>
                        <a:rPr lang="en-US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a2 + a3 + a4) / </a:t>
                      </a:r>
                      <a:r>
                        <a:rPr lang="ru-RU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1187941"/>
                  </a:ext>
                </a:extLst>
              </a:tr>
            </a:tbl>
          </a:graphicData>
        </a:graphic>
      </p:graphicFrame>
      <p:sp>
        <p:nvSpPr>
          <p:cNvPr id="10" name="Овал 9">
            <a:extLst>
              <a:ext uri="{FF2B5EF4-FFF2-40B4-BE49-F238E27FC236}">
                <a16:creationId xmlns:a16="http://schemas.microsoft.com/office/drawing/2014/main" id="{8602ABC2-C9CA-CEAE-227C-5C9789E18ACD}"/>
              </a:ext>
            </a:extLst>
          </p:cNvPr>
          <p:cNvSpPr/>
          <p:nvPr/>
        </p:nvSpPr>
        <p:spPr>
          <a:xfrm>
            <a:off x="3788228" y="3738862"/>
            <a:ext cx="829875" cy="43799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5090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CB7E3726-3D6B-892B-93B7-A24947143B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186DD2-56AE-18C9-7504-CF6A7A457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А теперь вам предстоит сделать это всё самим =)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FC6CDFF-5FD4-2203-BD9E-C1A5DAE1DC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31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220580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E99E63-1A2A-F549-C334-36681B947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Определим параметры и классы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94107C-474C-F0DF-602C-453C979EA2C0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/>
              <a:t>Вот так выглядит иерархия классов для конкретной книги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AF05F22-A564-FB53-B504-7C95859A178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4</a:t>
            </a:fld>
            <a:endParaRPr lang="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C99CA4C-B3BD-CD62-8C34-4F12D4321282}"/>
              </a:ext>
            </a:extLst>
          </p:cNvPr>
          <p:cNvSpPr/>
          <p:nvPr/>
        </p:nvSpPr>
        <p:spPr>
          <a:xfrm>
            <a:off x="430306" y="1533017"/>
            <a:ext cx="2720148" cy="3416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Дон </a:t>
            </a:r>
            <a:r>
              <a:rPr lang="ru-RU" sz="1100" b="1" dirty="0" err="1">
                <a:solidFill>
                  <a:schemeClr val="tx1"/>
                </a:solidFill>
              </a:rPr>
              <a:t>Кавелли</a:t>
            </a:r>
            <a:r>
              <a:rPr lang="ru-RU" sz="1100" b="1" dirty="0">
                <a:solidFill>
                  <a:schemeClr val="tx1"/>
                </a:solidFill>
              </a:rPr>
              <a:t> и мертвый кардинал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B8BB42E-37CA-95E4-B733-25ECACFED3AB}"/>
              </a:ext>
            </a:extLst>
          </p:cNvPr>
          <p:cNvSpPr/>
          <p:nvPr/>
        </p:nvSpPr>
        <p:spPr>
          <a:xfrm>
            <a:off x="624968" y="1863362"/>
            <a:ext cx="2330824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Жанр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05DF9AC-B85A-8E2B-FA49-20E512194DF5}"/>
              </a:ext>
            </a:extLst>
          </p:cNvPr>
          <p:cNvSpPr/>
          <p:nvPr/>
        </p:nvSpPr>
        <p:spPr>
          <a:xfrm>
            <a:off x="624968" y="2662770"/>
            <a:ext cx="2330824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Автор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D72503F-E099-4E5B-7482-2047961ACB87}"/>
              </a:ext>
            </a:extLst>
          </p:cNvPr>
          <p:cNvSpPr/>
          <p:nvPr/>
        </p:nvSpPr>
        <p:spPr>
          <a:xfrm>
            <a:off x="624968" y="3723855"/>
            <a:ext cx="2330824" cy="11324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Дополнительные свойства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6D79938-C140-EB60-FC9F-3E99610748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0" t="1128" r="560" b="18872"/>
          <a:stretch/>
        </p:blipFill>
        <p:spPr bwMode="auto">
          <a:xfrm>
            <a:off x="5752309" y="2222676"/>
            <a:ext cx="2720149" cy="272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402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0C7B30-387F-C3E6-8DA4-CC541E34B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Определим параметры и классы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630174-DAE7-F4D5-6F13-6FB71B3B99F6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/>
              <a:t>А это параметры конкретной книги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087A7A2-E9E3-E79E-1CD1-0E21F75965B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5</a:t>
            </a:fld>
            <a:endParaRPr lang="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C4CEA53F-5DAC-A9EB-7181-3F435B87124C}"/>
              </a:ext>
            </a:extLst>
          </p:cNvPr>
          <p:cNvSpPr/>
          <p:nvPr/>
        </p:nvSpPr>
        <p:spPr>
          <a:xfrm>
            <a:off x="756238" y="2153023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детективы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D977FF13-1867-86CC-5C85-0E93ABDFB3F6}"/>
              </a:ext>
            </a:extLst>
          </p:cNvPr>
          <p:cNvSpPr/>
          <p:nvPr/>
        </p:nvSpPr>
        <p:spPr>
          <a:xfrm>
            <a:off x="756238" y="2951371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Дэвид Конти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BD37330F-2E5C-9075-1D77-9D1818DF20E9}"/>
              </a:ext>
            </a:extLst>
          </p:cNvPr>
          <p:cNvSpPr/>
          <p:nvPr/>
        </p:nvSpPr>
        <p:spPr>
          <a:xfrm>
            <a:off x="899418" y="3991530"/>
            <a:ext cx="1781924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Происхождение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67A5EAF7-1FC8-9618-B3F2-251E5F24FEB1}"/>
              </a:ext>
            </a:extLst>
          </p:cNvPr>
          <p:cNvSpPr/>
          <p:nvPr/>
        </p:nvSpPr>
        <p:spPr>
          <a:xfrm>
            <a:off x="899418" y="4416006"/>
            <a:ext cx="1781924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Год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F6B0AA5-44EA-7359-F6FA-7FD7786CF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602" y="2002325"/>
            <a:ext cx="2997496" cy="299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43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7377CD-7DC3-0503-9032-5B2BBE86A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Определим параметры и классы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D438DC4-49AD-ED1B-4C51-66B7484C6C5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6</a:t>
            </a:fld>
            <a:endParaRPr lang="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84E692F-9AD0-8ECF-F760-B95463CEF4B1}"/>
              </a:ext>
            </a:extLst>
          </p:cNvPr>
          <p:cNvSpPr/>
          <p:nvPr/>
        </p:nvSpPr>
        <p:spPr>
          <a:xfrm>
            <a:off x="430306" y="1533017"/>
            <a:ext cx="2720148" cy="3416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Дон </a:t>
            </a:r>
            <a:r>
              <a:rPr lang="ru-RU" sz="1100" b="1" dirty="0" err="1">
                <a:solidFill>
                  <a:schemeClr val="tx1"/>
                </a:solidFill>
              </a:rPr>
              <a:t>Кавелли</a:t>
            </a:r>
            <a:r>
              <a:rPr lang="ru-RU" sz="1100" b="1" dirty="0">
                <a:solidFill>
                  <a:schemeClr val="tx1"/>
                </a:solidFill>
              </a:rPr>
              <a:t> и мертвый кардинал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7CDA476-A359-D319-FC9A-6B12E70AA631}"/>
              </a:ext>
            </a:extLst>
          </p:cNvPr>
          <p:cNvSpPr/>
          <p:nvPr/>
        </p:nvSpPr>
        <p:spPr>
          <a:xfrm>
            <a:off x="624968" y="1863362"/>
            <a:ext cx="2330824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Жанр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63478DF6-BDF7-132B-1D21-938883E017A1}"/>
              </a:ext>
            </a:extLst>
          </p:cNvPr>
          <p:cNvSpPr/>
          <p:nvPr/>
        </p:nvSpPr>
        <p:spPr>
          <a:xfrm>
            <a:off x="756238" y="2153023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детективы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AFD785B-FDA3-17B6-C103-948DC0B16CFF}"/>
              </a:ext>
            </a:extLst>
          </p:cNvPr>
          <p:cNvSpPr/>
          <p:nvPr/>
        </p:nvSpPr>
        <p:spPr>
          <a:xfrm>
            <a:off x="624968" y="2662770"/>
            <a:ext cx="2330824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Автор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24E0D1D4-E4EF-5BAE-C425-01F9CB9B8DE4}"/>
              </a:ext>
            </a:extLst>
          </p:cNvPr>
          <p:cNvSpPr/>
          <p:nvPr/>
        </p:nvSpPr>
        <p:spPr>
          <a:xfrm>
            <a:off x="756238" y="2951371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Дэвид Конти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418B6E3-52E6-129A-2DD1-E8A3AD58DFE8}"/>
              </a:ext>
            </a:extLst>
          </p:cNvPr>
          <p:cNvSpPr/>
          <p:nvPr/>
        </p:nvSpPr>
        <p:spPr>
          <a:xfrm>
            <a:off x="624968" y="3723855"/>
            <a:ext cx="2330824" cy="11324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Дополнительные свойства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D9A77A13-F957-6AE4-D4A6-90E43BA1C5F0}"/>
              </a:ext>
            </a:extLst>
          </p:cNvPr>
          <p:cNvSpPr/>
          <p:nvPr/>
        </p:nvSpPr>
        <p:spPr>
          <a:xfrm>
            <a:off x="899418" y="3991530"/>
            <a:ext cx="1781924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Происхождение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22C97AD5-434B-B18E-546C-879A284AFBAE}"/>
              </a:ext>
            </a:extLst>
          </p:cNvPr>
          <p:cNvSpPr/>
          <p:nvPr/>
        </p:nvSpPr>
        <p:spPr>
          <a:xfrm>
            <a:off x="899418" y="4416006"/>
            <a:ext cx="1781924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Год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BD8EDE7-E6CE-2768-CA9A-A08BBFAC9DC7}"/>
              </a:ext>
            </a:extLst>
          </p:cNvPr>
          <p:cNvSpPr/>
          <p:nvPr/>
        </p:nvSpPr>
        <p:spPr>
          <a:xfrm>
            <a:off x="3251287" y="1536911"/>
            <a:ext cx="2720148" cy="3416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Женщина в белом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22C161E-0742-BCC9-0151-4D0E9B484EDE}"/>
              </a:ext>
            </a:extLst>
          </p:cNvPr>
          <p:cNvSpPr/>
          <p:nvPr/>
        </p:nvSpPr>
        <p:spPr>
          <a:xfrm>
            <a:off x="3445949" y="1867256"/>
            <a:ext cx="2330824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Жанр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C15A5996-57FE-999D-B479-AEF660A17289}"/>
              </a:ext>
            </a:extLst>
          </p:cNvPr>
          <p:cNvSpPr/>
          <p:nvPr/>
        </p:nvSpPr>
        <p:spPr>
          <a:xfrm>
            <a:off x="3577219" y="2156917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детективы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47822B6-C8B3-5682-848F-13B1251BE95F}"/>
              </a:ext>
            </a:extLst>
          </p:cNvPr>
          <p:cNvSpPr/>
          <p:nvPr/>
        </p:nvSpPr>
        <p:spPr>
          <a:xfrm>
            <a:off x="3445949" y="2666664"/>
            <a:ext cx="2330824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Автор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D1728FB0-CBEF-8619-9037-DC0F14AED521}"/>
              </a:ext>
            </a:extLst>
          </p:cNvPr>
          <p:cNvSpPr/>
          <p:nvPr/>
        </p:nvSpPr>
        <p:spPr>
          <a:xfrm>
            <a:off x="3577219" y="2955265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Коллинз Уильям </a:t>
            </a:r>
            <a:r>
              <a:rPr lang="ru-RU" sz="1100" dirty="0" err="1">
                <a:solidFill>
                  <a:schemeClr val="tx1"/>
                </a:solidFill>
              </a:rPr>
              <a:t>Уилки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CB735DF9-34D0-9A6C-75C9-A2ECDED6D1F8}"/>
              </a:ext>
            </a:extLst>
          </p:cNvPr>
          <p:cNvSpPr/>
          <p:nvPr/>
        </p:nvSpPr>
        <p:spPr>
          <a:xfrm>
            <a:off x="3445949" y="3727749"/>
            <a:ext cx="2330824" cy="11324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Дополнительные свойства</a:t>
            </a: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6D196BB3-63F0-4CA0-29C9-A9D4B8C20903}"/>
              </a:ext>
            </a:extLst>
          </p:cNvPr>
          <p:cNvSpPr/>
          <p:nvPr/>
        </p:nvSpPr>
        <p:spPr>
          <a:xfrm>
            <a:off x="3720399" y="3995424"/>
            <a:ext cx="1781924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Происхождение</a:t>
            </a: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206BAB6E-F285-74C0-08AD-9853DC9EAC11}"/>
              </a:ext>
            </a:extLst>
          </p:cNvPr>
          <p:cNvSpPr/>
          <p:nvPr/>
        </p:nvSpPr>
        <p:spPr>
          <a:xfrm>
            <a:off x="3720399" y="4419900"/>
            <a:ext cx="1781924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Год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DBB3AFC-6FBD-AA3A-5309-34140EB7FB93}"/>
              </a:ext>
            </a:extLst>
          </p:cNvPr>
          <p:cNvSpPr/>
          <p:nvPr/>
        </p:nvSpPr>
        <p:spPr>
          <a:xfrm>
            <a:off x="6072268" y="1533017"/>
            <a:ext cx="2720148" cy="3416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</a:rPr>
              <a:t>Егерь Императрицы. Ваше Благородие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E3F0576-F92F-F1B1-9426-1DF1ABB00777}"/>
              </a:ext>
            </a:extLst>
          </p:cNvPr>
          <p:cNvSpPr/>
          <p:nvPr/>
        </p:nvSpPr>
        <p:spPr>
          <a:xfrm>
            <a:off x="6266930" y="1863362"/>
            <a:ext cx="2330824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Жанр</a:t>
            </a: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894C7210-7125-7850-B917-40F63EBED14A}"/>
              </a:ext>
            </a:extLst>
          </p:cNvPr>
          <p:cNvSpPr/>
          <p:nvPr/>
        </p:nvSpPr>
        <p:spPr>
          <a:xfrm>
            <a:off x="6398200" y="2153023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фантастика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EC5A8C3-D55A-787C-D1B6-4DE047A181DA}"/>
              </a:ext>
            </a:extLst>
          </p:cNvPr>
          <p:cNvSpPr/>
          <p:nvPr/>
        </p:nvSpPr>
        <p:spPr>
          <a:xfrm>
            <a:off x="6266930" y="2662770"/>
            <a:ext cx="2330824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Автор</a:t>
            </a: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FA3FA160-9DFF-1A44-A21E-9A7B5A755F38}"/>
              </a:ext>
            </a:extLst>
          </p:cNvPr>
          <p:cNvSpPr/>
          <p:nvPr/>
        </p:nvSpPr>
        <p:spPr>
          <a:xfrm>
            <a:off x="6398200" y="2951371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+mj-lt"/>
              </a:rPr>
              <a:t>Булычев Андрей Владимирович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C0C1B83-39DE-DCDD-6F4A-A885B023651C}"/>
              </a:ext>
            </a:extLst>
          </p:cNvPr>
          <p:cNvSpPr/>
          <p:nvPr/>
        </p:nvSpPr>
        <p:spPr>
          <a:xfrm>
            <a:off x="6266930" y="3723855"/>
            <a:ext cx="2330824" cy="11324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Дополнительные свойства</a:t>
            </a:r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E47EEEBA-7EA6-B80A-6CA2-CF0748B829A5}"/>
              </a:ext>
            </a:extLst>
          </p:cNvPr>
          <p:cNvSpPr/>
          <p:nvPr/>
        </p:nvSpPr>
        <p:spPr>
          <a:xfrm>
            <a:off x="6541380" y="3991530"/>
            <a:ext cx="1781924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Происхождение</a:t>
            </a:r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5FBBE1DF-0DEE-845F-84D6-E2D891EC4630}"/>
              </a:ext>
            </a:extLst>
          </p:cNvPr>
          <p:cNvSpPr/>
          <p:nvPr/>
        </p:nvSpPr>
        <p:spPr>
          <a:xfrm>
            <a:off x="6541380" y="4416006"/>
            <a:ext cx="1781924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017388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576E9A-1B04-62C0-87A3-9B09CB71B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Определим входные параметры экспертной системы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55B4AC3-A797-895E-57A3-ADB33668E31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7</a:t>
            </a:fld>
            <a:endParaRPr lang="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D869804-3E84-9942-D8F8-7AC8736C6C14}"/>
              </a:ext>
            </a:extLst>
          </p:cNvPr>
          <p:cNvSpPr/>
          <p:nvPr/>
        </p:nvSpPr>
        <p:spPr>
          <a:xfrm>
            <a:off x="430306" y="1533017"/>
            <a:ext cx="6907946" cy="3416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Какие критерии задаем?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6630AEB-8F33-5BD3-6009-863BE3E94BA1}"/>
              </a:ext>
            </a:extLst>
          </p:cNvPr>
          <p:cNvSpPr/>
          <p:nvPr/>
        </p:nvSpPr>
        <p:spPr>
          <a:xfrm>
            <a:off x="624967" y="1863362"/>
            <a:ext cx="4607860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Жанр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35C5C054-A4D9-C3FB-4D96-432608D10739}"/>
              </a:ext>
            </a:extLst>
          </p:cNvPr>
          <p:cNvSpPr/>
          <p:nvPr/>
        </p:nvSpPr>
        <p:spPr>
          <a:xfrm>
            <a:off x="756238" y="2153023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детективы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DBCB229-A773-2976-3E49-4390C7F56911}"/>
              </a:ext>
            </a:extLst>
          </p:cNvPr>
          <p:cNvSpPr/>
          <p:nvPr/>
        </p:nvSpPr>
        <p:spPr>
          <a:xfrm>
            <a:off x="624967" y="2662770"/>
            <a:ext cx="6582657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Автор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9B4C610B-E8FC-31E9-3934-3C54F0C1C158}"/>
              </a:ext>
            </a:extLst>
          </p:cNvPr>
          <p:cNvSpPr/>
          <p:nvPr/>
        </p:nvSpPr>
        <p:spPr>
          <a:xfrm>
            <a:off x="756238" y="2951371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Дэвид Конти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BC2B877-C26F-5111-6721-5BCFD6F14A92}"/>
              </a:ext>
            </a:extLst>
          </p:cNvPr>
          <p:cNvSpPr/>
          <p:nvPr/>
        </p:nvSpPr>
        <p:spPr>
          <a:xfrm>
            <a:off x="624968" y="3723855"/>
            <a:ext cx="2330824" cy="11324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Дополнительные свойства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8F2857E1-B240-63D2-D604-D989C62E26EF}"/>
              </a:ext>
            </a:extLst>
          </p:cNvPr>
          <p:cNvSpPr/>
          <p:nvPr/>
        </p:nvSpPr>
        <p:spPr>
          <a:xfrm>
            <a:off x="899418" y="3991530"/>
            <a:ext cx="1781924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Происхождение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B4100641-3C41-7749-6E38-331367090F1C}"/>
              </a:ext>
            </a:extLst>
          </p:cNvPr>
          <p:cNvSpPr/>
          <p:nvPr/>
        </p:nvSpPr>
        <p:spPr>
          <a:xfrm>
            <a:off x="899418" y="4416006"/>
            <a:ext cx="1781924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Год</a:t>
            </a: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63CF7B07-15E1-F1A7-5A8D-0C57D4173468}"/>
              </a:ext>
            </a:extLst>
          </p:cNvPr>
          <p:cNvSpPr/>
          <p:nvPr/>
        </p:nvSpPr>
        <p:spPr>
          <a:xfrm>
            <a:off x="2919424" y="2955265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Коллинз Уильям </a:t>
            </a:r>
            <a:r>
              <a:rPr lang="ru-RU" sz="1100" dirty="0" err="1">
                <a:solidFill>
                  <a:schemeClr val="tx1"/>
                </a:solidFill>
              </a:rPr>
              <a:t>Уилки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4D7CDCD9-3BD0-C7E9-024C-6403911ACB5D}"/>
              </a:ext>
            </a:extLst>
          </p:cNvPr>
          <p:cNvSpPr/>
          <p:nvPr/>
        </p:nvSpPr>
        <p:spPr>
          <a:xfrm>
            <a:off x="2919424" y="2153023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фантастика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E3262A70-A864-DE28-DBBF-8C928D5C8973}"/>
              </a:ext>
            </a:extLst>
          </p:cNvPr>
          <p:cNvSpPr/>
          <p:nvPr/>
        </p:nvSpPr>
        <p:spPr>
          <a:xfrm>
            <a:off x="5082610" y="2951371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+mj-lt"/>
              </a:rPr>
              <a:t>Булычев Андрей Владимирович</a:t>
            </a:r>
            <a:endParaRPr lang="ru-RU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934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59ABB8-000B-4D7E-E8F0-7DE88DE68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200" dirty="0"/>
              <a:t>Определим выходные параметры экспертной системы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74C44E4-69C8-3AA0-99C0-886F8FFC4B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8</a:t>
            </a:fld>
            <a:endParaRPr lang="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B1AE40D-D95C-1344-71DA-AA883E5945F5}"/>
              </a:ext>
            </a:extLst>
          </p:cNvPr>
          <p:cNvSpPr/>
          <p:nvPr/>
        </p:nvSpPr>
        <p:spPr>
          <a:xfrm>
            <a:off x="430306" y="1533017"/>
            <a:ext cx="8401994" cy="11410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Какую книгу рекомендовать?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01CF83A4-3EE7-9F4C-099A-9F061B43FA78}"/>
              </a:ext>
            </a:extLst>
          </p:cNvPr>
          <p:cNvSpPr/>
          <p:nvPr/>
        </p:nvSpPr>
        <p:spPr>
          <a:xfrm>
            <a:off x="756238" y="2153023"/>
            <a:ext cx="2720148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Дон </a:t>
            </a:r>
            <a:r>
              <a:rPr lang="ru-RU" sz="1100" b="1" dirty="0" err="1">
                <a:solidFill>
                  <a:schemeClr val="tx1"/>
                </a:solidFill>
              </a:rPr>
              <a:t>Кавелли</a:t>
            </a:r>
            <a:r>
              <a:rPr lang="ru-RU" sz="1100" b="1" dirty="0">
                <a:solidFill>
                  <a:schemeClr val="tx1"/>
                </a:solidFill>
              </a:rPr>
              <a:t> и мертвый кардинал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42572C4C-4EE0-F31B-8A0A-A490341A363C}"/>
              </a:ext>
            </a:extLst>
          </p:cNvPr>
          <p:cNvSpPr/>
          <p:nvPr/>
        </p:nvSpPr>
        <p:spPr>
          <a:xfrm>
            <a:off x="3627825" y="2153023"/>
            <a:ext cx="206828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Женщина в белом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70391653-D782-BAE0-A258-BB39FCFD63E8}"/>
              </a:ext>
            </a:extLst>
          </p:cNvPr>
          <p:cNvSpPr/>
          <p:nvPr/>
        </p:nvSpPr>
        <p:spPr>
          <a:xfrm>
            <a:off x="5847550" y="2153023"/>
            <a:ext cx="2618935" cy="3688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Егерь Императрицы. Ваше Благородие</a:t>
            </a:r>
          </a:p>
        </p:txBody>
      </p:sp>
    </p:spTree>
    <p:extLst>
      <p:ext uri="{BB962C8B-B14F-4D97-AF65-F5344CB8AC3E}">
        <p14:creationId xmlns:p14="http://schemas.microsoft.com/office/powerpoint/2010/main" val="568152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6F034B-B3C6-12B7-5560-46B4DE179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Уточним наши типы параметров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965C075-C9A6-17DD-D300-09E4640DBC5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9</a:t>
            </a:fld>
            <a:endParaRPr lang="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A38C415-6F9F-2DAB-CC18-6294CD212268}"/>
              </a:ext>
            </a:extLst>
          </p:cNvPr>
          <p:cNvSpPr/>
          <p:nvPr/>
        </p:nvSpPr>
        <p:spPr>
          <a:xfrm>
            <a:off x="430306" y="1533017"/>
            <a:ext cx="6907946" cy="3416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Какие критерии задаем?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F55C41C-9776-29D2-D0B6-8E7057E0CB32}"/>
              </a:ext>
            </a:extLst>
          </p:cNvPr>
          <p:cNvSpPr/>
          <p:nvPr/>
        </p:nvSpPr>
        <p:spPr>
          <a:xfrm>
            <a:off x="624967" y="1863362"/>
            <a:ext cx="4607860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Жанр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8B61A17B-2BBD-99C0-26CE-E8F2940D9032}"/>
              </a:ext>
            </a:extLst>
          </p:cNvPr>
          <p:cNvSpPr/>
          <p:nvPr/>
        </p:nvSpPr>
        <p:spPr>
          <a:xfrm>
            <a:off x="756238" y="2153023"/>
            <a:ext cx="2068285" cy="368834"/>
          </a:xfrm>
          <a:prstGeom prst="ellipse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детективы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2BD2613B-9600-6CD1-CB49-36B54050669E}"/>
              </a:ext>
            </a:extLst>
          </p:cNvPr>
          <p:cNvSpPr/>
          <p:nvPr/>
        </p:nvSpPr>
        <p:spPr>
          <a:xfrm>
            <a:off x="2919424" y="2153023"/>
            <a:ext cx="2068285" cy="368834"/>
          </a:xfrm>
          <a:prstGeom prst="ellipse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фантастика</a:t>
            </a:r>
          </a:p>
        </p:txBody>
      </p:sp>
      <p:sp>
        <p:nvSpPr>
          <p:cNvPr id="17" name="Загнутый угол 16">
            <a:extLst>
              <a:ext uri="{FF2B5EF4-FFF2-40B4-BE49-F238E27FC236}">
                <a16:creationId xmlns:a16="http://schemas.microsoft.com/office/drawing/2014/main" id="{7837A0C0-13AC-3DA8-F5BE-5E3D08763BFE}"/>
              </a:ext>
            </a:extLst>
          </p:cNvPr>
          <p:cNvSpPr/>
          <p:nvPr/>
        </p:nvSpPr>
        <p:spPr>
          <a:xfrm>
            <a:off x="7302525" y="1803226"/>
            <a:ext cx="1644383" cy="1453182"/>
          </a:xfrm>
          <a:prstGeom prst="foldedCorner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tx1"/>
                </a:solidFill>
              </a:rPr>
              <a:t>Тип</a:t>
            </a:r>
            <a:r>
              <a:rPr lang="ru-RU" dirty="0">
                <a:solidFill>
                  <a:schemeClr val="tx1"/>
                </a:solidFill>
              </a:rPr>
              <a:t>: число</a:t>
            </a:r>
          </a:p>
          <a:p>
            <a:r>
              <a:rPr lang="ru-RU" b="1" u="sng" dirty="0">
                <a:solidFill>
                  <a:schemeClr val="tx1"/>
                </a:solidFill>
              </a:rPr>
              <a:t>Значения</a:t>
            </a:r>
            <a:r>
              <a:rPr lang="ru-RU" dirty="0">
                <a:solidFill>
                  <a:schemeClr val="tx1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-1 – неважно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0 – ЛОЖЬ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1 – ИСТИНА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38EA97AF-B5B8-9E9B-AB1F-9C269F0E0C50}"/>
              </a:ext>
            </a:extLst>
          </p:cNvPr>
          <p:cNvSpPr/>
          <p:nvPr/>
        </p:nvSpPr>
        <p:spPr>
          <a:xfrm>
            <a:off x="624967" y="2662770"/>
            <a:ext cx="6582657" cy="730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Автор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79BB5E4B-6B6D-DA78-C94A-DA5E785B1F87}"/>
              </a:ext>
            </a:extLst>
          </p:cNvPr>
          <p:cNvSpPr/>
          <p:nvPr/>
        </p:nvSpPr>
        <p:spPr>
          <a:xfrm>
            <a:off x="756238" y="2951371"/>
            <a:ext cx="2068285" cy="368834"/>
          </a:xfrm>
          <a:prstGeom prst="ellipse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Дэвид Конти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86497C27-47EB-BB95-5BE4-232C1E34558B}"/>
              </a:ext>
            </a:extLst>
          </p:cNvPr>
          <p:cNvSpPr/>
          <p:nvPr/>
        </p:nvSpPr>
        <p:spPr>
          <a:xfrm>
            <a:off x="2919424" y="2955265"/>
            <a:ext cx="2068285" cy="368834"/>
          </a:xfrm>
          <a:prstGeom prst="ellipse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Коллинз Уильям </a:t>
            </a:r>
            <a:r>
              <a:rPr lang="ru-RU" sz="1100" dirty="0" err="1">
                <a:solidFill>
                  <a:schemeClr val="tx1"/>
                </a:solidFill>
              </a:rPr>
              <a:t>Уилки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C5596876-AE3D-B4D1-B75E-6739812644F2}"/>
              </a:ext>
            </a:extLst>
          </p:cNvPr>
          <p:cNvSpPr/>
          <p:nvPr/>
        </p:nvSpPr>
        <p:spPr>
          <a:xfrm>
            <a:off x="5082610" y="2951371"/>
            <a:ext cx="2068285" cy="368834"/>
          </a:xfrm>
          <a:prstGeom prst="ellipse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+mj-lt"/>
              </a:rPr>
              <a:t>Булычев Андрей Владимирович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AD9476B-B28D-76C6-B2FE-E7A3BA1B3C81}"/>
              </a:ext>
            </a:extLst>
          </p:cNvPr>
          <p:cNvSpPr/>
          <p:nvPr/>
        </p:nvSpPr>
        <p:spPr>
          <a:xfrm>
            <a:off x="624968" y="3723855"/>
            <a:ext cx="2330824" cy="11324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Дополнительные свойства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91A9D593-B7A2-B21D-CA92-BC9E29A955D5}"/>
              </a:ext>
            </a:extLst>
          </p:cNvPr>
          <p:cNvSpPr/>
          <p:nvPr/>
        </p:nvSpPr>
        <p:spPr>
          <a:xfrm>
            <a:off x="899418" y="3991530"/>
            <a:ext cx="1781924" cy="368834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Происхождение</a:t>
            </a: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BA48AE4D-3C7E-A714-F302-76A0197044A5}"/>
              </a:ext>
            </a:extLst>
          </p:cNvPr>
          <p:cNvSpPr/>
          <p:nvPr/>
        </p:nvSpPr>
        <p:spPr>
          <a:xfrm>
            <a:off x="899418" y="4416006"/>
            <a:ext cx="1781924" cy="368834"/>
          </a:xfrm>
          <a:prstGeom prst="ellipse">
            <a:avLst/>
          </a:prstGeom>
          <a:solidFill>
            <a:srgbClr val="0070C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Год</a:t>
            </a:r>
          </a:p>
        </p:txBody>
      </p:sp>
      <p:sp>
        <p:nvSpPr>
          <p:cNvPr id="25" name="Загнутый угол 24">
            <a:extLst>
              <a:ext uri="{FF2B5EF4-FFF2-40B4-BE49-F238E27FC236}">
                <a16:creationId xmlns:a16="http://schemas.microsoft.com/office/drawing/2014/main" id="{8473C067-68C0-1D6D-EBA4-12299E16719F}"/>
              </a:ext>
            </a:extLst>
          </p:cNvPr>
          <p:cNvSpPr/>
          <p:nvPr/>
        </p:nvSpPr>
        <p:spPr>
          <a:xfrm>
            <a:off x="7302524" y="4493850"/>
            <a:ext cx="1644383" cy="506979"/>
          </a:xfrm>
          <a:prstGeom prst="foldedCorner">
            <a:avLst/>
          </a:prstGeom>
          <a:solidFill>
            <a:srgbClr val="0070C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tx1"/>
                </a:solidFill>
              </a:rPr>
              <a:t>Тип</a:t>
            </a:r>
            <a:r>
              <a:rPr lang="ru-RU" dirty="0">
                <a:solidFill>
                  <a:schemeClr val="tx1"/>
                </a:solidFill>
              </a:rPr>
              <a:t>: число</a:t>
            </a:r>
          </a:p>
        </p:txBody>
      </p:sp>
      <p:sp>
        <p:nvSpPr>
          <p:cNvPr id="26" name="Загнутый угол 25">
            <a:extLst>
              <a:ext uri="{FF2B5EF4-FFF2-40B4-BE49-F238E27FC236}">
                <a16:creationId xmlns:a16="http://schemas.microsoft.com/office/drawing/2014/main" id="{0A031AAC-4DCC-5841-A58D-B7BE6B7601D2}"/>
              </a:ext>
            </a:extLst>
          </p:cNvPr>
          <p:cNvSpPr/>
          <p:nvPr/>
        </p:nvSpPr>
        <p:spPr>
          <a:xfrm>
            <a:off x="4572000" y="3555904"/>
            <a:ext cx="1721224" cy="1487239"/>
          </a:xfrm>
          <a:prstGeom prst="foldedCorner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tx1"/>
                </a:solidFill>
              </a:rPr>
              <a:t>Тип</a:t>
            </a:r>
            <a:r>
              <a:rPr lang="ru-RU" dirty="0">
                <a:solidFill>
                  <a:schemeClr val="tx1"/>
                </a:solidFill>
              </a:rPr>
              <a:t>: текст</a:t>
            </a:r>
          </a:p>
          <a:p>
            <a:r>
              <a:rPr lang="ru-RU" b="1" u="sng" dirty="0">
                <a:solidFill>
                  <a:schemeClr val="tx1"/>
                </a:solidFill>
              </a:rPr>
              <a:t>Значения</a:t>
            </a:r>
            <a:r>
              <a:rPr lang="ru-RU" dirty="0">
                <a:solidFill>
                  <a:schemeClr val="tx1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зарубежная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отечественная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неважно</a:t>
            </a:r>
          </a:p>
        </p:txBody>
      </p:sp>
    </p:spTree>
    <p:extLst>
      <p:ext uri="{BB962C8B-B14F-4D97-AF65-F5344CB8AC3E}">
        <p14:creationId xmlns:p14="http://schemas.microsoft.com/office/powerpoint/2010/main" val="188530205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</TotalTime>
  <Words>856</Words>
  <Application>Microsoft Macintosh PowerPoint</Application>
  <PresentationFormat>Экран (16:9)</PresentationFormat>
  <Paragraphs>252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Arial</vt:lpstr>
      <vt:lpstr>Consolas</vt:lpstr>
      <vt:lpstr>Simple Light</vt:lpstr>
      <vt:lpstr>Руководство по описанию миварных баз знаний в виде графов</vt:lpstr>
      <vt:lpstr>Давайте познакомимся с предметной областью</vt:lpstr>
      <vt:lpstr>Теперь определимся с объектами</vt:lpstr>
      <vt:lpstr>Определим параметры и классы</vt:lpstr>
      <vt:lpstr>Определим параметры и классы</vt:lpstr>
      <vt:lpstr>Определим параметры и классы</vt:lpstr>
      <vt:lpstr>Определим входные параметры экспертной системы</vt:lpstr>
      <vt:lpstr>Определим выходные параметры экспертной системы</vt:lpstr>
      <vt:lpstr>Уточним наши типы параметров</vt:lpstr>
      <vt:lpstr>Обратим внимание на значения по умолчанию</vt:lpstr>
      <vt:lpstr>Уточним наши типы параметров</vt:lpstr>
      <vt:lpstr>Уточним наши типы параметров</vt:lpstr>
      <vt:lpstr>Выясним какие связи есть в предметной области</vt:lpstr>
      <vt:lpstr>После добавления правил</vt:lpstr>
      <vt:lpstr>Формальное описание предметной области в виде диаграмм</vt:lpstr>
      <vt:lpstr>Формальное описание предметной области в виде диаграмм</vt:lpstr>
      <vt:lpstr>Формальное описание предметной области в виде диаграмм</vt:lpstr>
      <vt:lpstr>Формальное описание предметной области в виде диаграмм</vt:lpstr>
      <vt:lpstr>Пример формулы</vt:lpstr>
      <vt:lpstr>Пример условного отношение и ограничения</vt:lpstr>
      <vt:lpstr>Сложное отношение (пример 1)</vt:lpstr>
      <vt:lpstr>Сложное отношение (пример 2)</vt:lpstr>
      <vt:lpstr>Сложное отношение (пример 2)</vt:lpstr>
      <vt:lpstr>Сложное отношение (пример 3)</vt:lpstr>
      <vt:lpstr>Сложное отношение (пример 4)</vt:lpstr>
      <vt:lpstr>Обозначим связи параметров и правил</vt:lpstr>
      <vt:lpstr>Презентация PowerPoint</vt:lpstr>
      <vt:lpstr>Презентация PowerPoint</vt:lpstr>
      <vt:lpstr>Презентация PowerPoint</vt:lpstr>
      <vt:lpstr>Презентация PowerPoint</vt:lpstr>
      <vt:lpstr>А теперь вам предстоит сделать это всё самим =)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Гибридные интеллектуальные системы</dc:title>
  <cp:lastModifiedBy>Dmitry Aladin</cp:lastModifiedBy>
  <cp:revision>42</cp:revision>
  <dcterms:modified xsi:type="dcterms:W3CDTF">2022-11-02T18:29:04Z</dcterms:modified>
</cp:coreProperties>
</file>